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28" d="100"/>
          <a:sy n="28" d="100"/>
        </p:scale>
        <p:origin x="686" y="1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1/30/2025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23226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1/30/2025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64315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1/30/2025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8430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1/30/2025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9892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1/30/2025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2256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1/30/2025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8052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1/30/2025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9701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1/30/2025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4966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1/30/2025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32084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1/30/2025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2538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1/30/2025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4492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1/30/2025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3422690"/>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2" r:id="rId6"/>
    <p:sldLayoutId id="2147483738"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he colorful explosion of powder on a black background">
            <a:extLst>
              <a:ext uri="{FF2B5EF4-FFF2-40B4-BE49-F238E27FC236}">
                <a16:creationId xmlns:a16="http://schemas.microsoft.com/office/drawing/2014/main" id="{8EEBBCD1-B746-378C-5BFA-00A2D85DD94C}"/>
              </a:ext>
            </a:extLst>
          </p:cNvPr>
          <p:cNvPicPr>
            <a:picLocks noChangeAspect="1"/>
          </p:cNvPicPr>
          <p:nvPr/>
        </p:nvPicPr>
        <p:blipFill>
          <a:blip r:embed="rId2">
            <a:alphaModFix amt="35000"/>
          </a:blip>
          <a:srcRect b="15730"/>
          <a:stretch/>
        </p:blipFill>
        <p:spPr>
          <a:xfrm>
            <a:off x="20" y="10"/>
            <a:ext cx="12191980" cy="6857990"/>
          </a:xfrm>
          <a:prstGeom prst="rect">
            <a:avLst/>
          </a:prstGeom>
        </p:spPr>
      </p:pic>
      <p:sp>
        <p:nvSpPr>
          <p:cNvPr id="2" name="Title 1">
            <a:extLst>
              <a:ext uri="{FF2B5EF4-FFF2-40B4-BE49-F238E27FC236}">
                <a16:creationId xmlns:a16="http://schemas.microsoft.com/office/drawing/2014/main" id="{9C75D2F7-1280-6B80-E0F3-33B64F0D278F}"/>
              </a:ext>
            </a:extLst>
          </p:cNvPr>
          <p:cNvSpPr>
            <a:spLocks noGrp="1"/>
          </p:cNvSpPr>
          <p:nvPr>
            <p:ph type="ctrTitle"/>
          </p:nvPr>
        </p:nvSpPr>
        <p:spPr>
          <a:xfrm>
            <a:off x="1097280" y="758952"/>
            <a:ext cx="10058400" cy="3566160"/>
          </a:xfrm>
        </p:spPr>
        <p:txBody>
          <a:bodyPr>
            <a:normAutofit/>
          </a:bodyPr>
          <a:lstStyle/>
          <a:p>
            <a:pPr algn="ctr"/>
            <a:r>
              <a:rPr lang="en-US" dirty="0" err="1">
                <a:solidFill>
                  <a:srgbClr val="FFFFFF"/>
                </a:solidFill>
              </a:rPr>
              <a:t>TILTing</a:t>
            </a:r>
            <a:r>
              <a:rPr lang="en-US" dirty="0">
                <a:solidFill>
                  <a:srgbClr val="FFFFFF"/>
                </a:solidFill>
              </a:rPr>
              <a:t> English Assignments</a:t>
            </a:r>
          </a:p>
        </p:txBody>
      </p:sp>
      <p:sp>
        <p:nvSpPr>
          <p:cNvPr id="3" name="Subtitle 2">
            <a:extLst>
              <a:ext uri="{FF2B5EF4-FFF2-40B4-BE49-F238E27FC236}">
                <a16:creationId xmlns:a16="http://schemas.microsoft.com/office/drawing/2014/main" id="{7944DE3B-6331-DD04-6266-1F60C64E1797}"/>
              </a:ext>
            </a:extLst>
          </p:cNvPr>
          <p:cNvSpPr>
            <a:spLocks noGrp="1"/>
          </p:cNvSpPr>
          <p:nvPr>
            <p:ph type="subTitle" idx="1"/>
          </p:nvPr>
        </p:nvSpPr>
        <p:spPr>
          <a:xfrm>
            <a:off x="1100051" y="4645152"/>
            <a:ext cx="10058400" cy="1143000"/>
          </a:xfrm>
        </p:spPr>
        <p:txBody>
          <a:bodyPr>
            <a:normAutofit/>
          </a:bodyPr>
          <a:lstStyle/>
          <a:p>
            <a:pPr algn="ctr"/>
            <a:r>
              <a:rPr lang="en-US" dirty="0">
                <a:solidFill>
                  <a:srgbClr val="FFFFFF"/>
                </a:solidFill>
              </a:rPr>
              <a:t>, </a:t>
            </a:r>
            <a:r>
              <a:rPr lang="en-US" sz="4400" dirty="0">
                <a:solidFill>
                  <a:srgbClr val="FFFFFF"/>
                </a:solidFill>
              </a:rPr>
              <a:t>from essays to zines</a:t>
            </a:r>
          </a:p>
        </p:txBody>
      </p:sp>
      <p:cxnSp>
        <p:nvCxnSpPr>
          <p:cNvPr id="26" name="Straight Connector 25">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footer rectangle">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6604224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3336E-8850-4170-A8CE-9AD6625CE6FC}"/>
              </a:ext>
            </a:extLst>
          </p:cNvPr>
          <p:cNvSpPr>
            <a:spLocks noGrp="1"/>
          </p:cNvSpPr>
          <p:nvPr>
            <p:ph type="title"/>
          </p:nvPr>
        </p:nvSpPr>
        <p:spPr>
          <a:xfrm>
            <a:off x="1097280" y="-71534"/>
            <a:ext cx="10058400" cy="1450757"/>
          </a:xfrm>
        </p:spPr>
        <p:txBody>
          <a:bodyPr/>
          <a:lstStyle/>
          <a:p>
            <a:pPr algn="ctr"/>
            <a:r>
              <a:rPr lang="en-US" dirty="0" err="1"/>
              <a:t>TILTing</a:t>
            </a:r>
            <a:r>
              <a:rPr lang="en-US" dirty="0"/>
              <a:t> the Final Portfolio</a:t>
            </a:r>
            <a:br>
              <a:rPr lang="en-US" dirty="0"/>
            </a:br>
            <a:r>
              <a:rPr lang="en-US" dirty="0"/>
              <a:t>in Writing Fiction (English 237)</a:t>
            </a:r>
          </a:p>
        </p:txBody>
      </p:sp>
      <p:sp>
        <p:nvSpPr>
          <p:cNvPr id="3" name="Content Placeholder 2">
            <a:extLst>
              <a:ext uri="{FF2B5EF4-FFF2-40B4-BE49-F238E27FC236}">
                <a16:creationId xmlns:a16="http://schemas.microsoft.com/office/drawing/2014/main" id="{DF18A182-AB85-12BE-3C99-962F736CB42E}"/>
              </a:ext>
            </a:extLst>
          </p:cNvPr>
          <p:cNvSpPr>
            <a:spLocks noGrp="1"/>
          </p:cNvSpPr>
          <p:nvPr>
            <p:ph idx="1"/>
          </p:nvPr>
        </p:nvSpPr>
        <p:spPr>
          <a:xfrm>
            <a:off x="1097280" y="1956619"/>
            <a:ext cx="10058400" cy="4345858"/>
          </a:xfrm>
        </p:spPr>
        <p:txBody>
          <a:bodyPr>
            <a:normAutofit fontScale="25000" lnSpcReduction="20000"/>
          </a:bodyPr>
          <a:lstStyle/>
          <a:p>
            <a:pPr algn="l"/>
            <a:r>
              <a:rPr lang="en-US" sz="5600" b="1" i="0" u="sng" dirty="0" err="1">
                <a:solidFill>
                  <a:srgbClr val="2D3B45"/>
                </a:solidFill>
                <a:effectLst/>
                <a:latin typeface="Lato Extended"/>
              </a:rPr>
              <a:t>TILTed</a:t>
            </a:r>
            <a:r>
              <a:rPr lang="en-US" sz="5600" b="1" i="0" u="sng" dirty="0">
                <a:solidFill>
                  <a:srgbClr val="2D3B45"/>
                </a:solidFill>
                <a:effectLst/>
                <a:latin typeface="Lato Extended"/>
              </a:rPr>
              <a:t> guidelines</a:t>
            </a:r>
            <a:r>
              <a:rPr lang="en-US" sz="5600" b="1" i="0" dirty="0">
                <a:solidFill>
                  <a:srgbClr val="2D3B45"/>
                </a:solidFill>
                <a:effectLst/>
                <a:latin typeface="Lato Extended"/>
              </a:rPr>
              <a:t>:</a:t>
            </a:r>
          </a:p>
          <a:p>
            <a:pPr algn="l"/>
            <a:r>
              <a:rPr lang="en-US" sz="5600" b="0" i="0" dirty="0">
                <a:solidFill>
                  <a:srgbClr val="2D3B45"/>
                </a:solidFill>
                <a:effectLst/>
                <a:latin typeface="Lato Extended"/>
              </a:rPr>
              <a:t>Here it is—the work you’ve been building up to all quarter! A lot of imaginative and interesting work has been done in the course, and I’m looking forward to reading everyone’s portfolios.</a:t>
            </a:r>
          </a:p>
          <a:p>
            <a:pPr algn="l"/>
            <a:r>
              <a:rPr lang="en-US" sz="5600" b="1" i="0" dirty="0">
                <a:solidFill>
                  <a:srgbClr val="2D3B45"/>
                </a:solidFill>
                <a:effectLst/>
                <a:latin typeface="Lato Extended"/>
              </a:rPr>
              <a:t>Purpose: </a:t>
            </a:r>
            <a:r>
              <a:rPr lang="en-US" sz="5600" b="0" i="0" dirty="0">
                <a:solidFill>
                  <a:srgbClr val="2D3B45"/>
                </a:solidFill>
                <a:effectLst/>
                <a:latin typeface="Lato Extended"/>
              </a:rPr>
              <a:t>To revise a story in depth, sharpening its focus and enriching its theme(s) as well as making it still more appealing for a reader. To learn more about your own revision process by analyzing that process.</a:t>
            </a:r>
          </a:p>
          <a:p>
            <a:pPr algn="l"/>
            <a:r>
              <a:rPr lang="en-US" sz="5600" b="1" i="0" dirty="0">
                <a:solidFill>
                  <a:srgbClr val="2D3B45"/>
                </a:solidFill>
                <a:effectLst/>
                <a:latin typeface="Lato Extended"/>
              </a:rPr>
              <a:t>Outcomes:</a:t>
            </a:r>
            <a:r>
              <a:rPr lang="en-US" sz="5600" b="0" i="0" dirty="0">
                <a:solidFill>
                  <a:srgbClr val="2D3B45"/>
                </a:solidFill>
                <a:effectLst/>
                <a:latin typeface="Lato Extended"/>
              </a:rPr>
              <a:t> Meets all the course outcomes, especially “critique, revise, and edit works in progress.”</a:t>
            </a:r>
          </a:p>
          <a:p>
            <a:pPr algn="l"/>
            <a:r>
              <a:rPr lang="en-US" sz="5600" b="1" i="0" dirty="0">
                <a:solidFill>
                  <a:srgbClr val="2D3B45"/>
                </a:solidFill>
                <a:effectLst/>
                <a:latin typeface="Lato Extended"/>
              </a:rPr>
              <a:t>Task:</a:t>
            </a:r>
            <a:r>
              <a:rPr lang="en-US" sz="5600" b="0" i="0" dirty="0">
                <a:solidFill>
                  <a:srgbClr val="2D3B45"/>
                </a:solidFill>
                <a:effectLst/>
                <a:latin typeface="Lato Extended"/>
              </a:rPr>
              <a:t> Prepare a final portfolio, all in one file, which includes</a:t>
            </a:r>
          </a:p>
          <a:p>
            <a:pPr algn="l"/>
            <a:r>
              <a:rPr lang="en-US" sz="5600" b="0" i="0" dirty="0">
                <a:solidFill>
                  <a:srgbClr val="2D3B45"/>
                </a:solidFill>
                <a:effectLst/>
                <a:latin typeface="Lato Extended"/>
              </a:rPr>
              <a:t>--the revised version of the full-length story you submitted in the course</a:t>
            </a:r>
          </a:p>
          <a:p>
            <a:pPr algn="l"/>
            <a:r>
              <a:rPr lang="en-US" sz="5600" b="0" i="0" dirty="0">
                <a:solidFill>
                  <a:srgbClr val="2D3B45"/>
                </a:solidFill>
                <a:effectLst/>
                <a:latin typeface="Lato Extended"/>
              </a:rPr>
              <a:t>--a cover essay of around 750 words (can go longer) in which you address the following points:</a:t>
            </a:r>
          </a:p>
          <a:p>
            <a:pPr algn="l">
              <a:buFont typeface="Arial" panose="020B0604020202020204" pitchFamily="34" charset="0"/>
              <a:buChar char="•"/>
            </a:pPr>
            <a:r>
              <a:rPr lang="en-US" sz="5600" b="0" i="0" dirty="0">
                <a:solidFill>
                  <a:srgbClr val="2D3B45"/>
                </a:solidFill>
                <a:effectLst/>
                <a:latin typeface="Lato Extended"/>
              </a:rPr>
              <a:t>what you were trying to accomplish in the story and how closely, or not, the revised version has reached those goals, in your view</a:t>
            </a:r>
          </a:p>
          <a:p>
            <a:pPr algn="l">
              <a:buFont typeface="Arial" panose="020B0604020202020204" pitchFamily="34" charset="0"/>
              <a:buChar char="•"/>
            </a:pPr>
            <a:r>
              <a:rPr lang="en-US" sz="5600" b="0" i="0" dirty="0">
                <a:solidFill>
                  <a:srgbClr val="2D3B45"/>
                </a:solidFill>
                <a:effectLst/>
                <a:latin typeface="Lato Extended"/>
              </a:rPr>
              <a:t>what the reasons are for the changes you made in revision</a:t>
            </a:r>
          </a:p>
          <a:p>
            <a:pPr algn="l">
              <a:buFont typeface="Arial" panose="020B0604020202020204" pitchFamily="34" charset="0"/>
              <a:buChar char="•"/>
            </a:pPr>
            <a:r>
              <a:rPr lang="en-US" sz="5600" b="0" i="0" dirty="0">
                <a:solidFill>
                  <a:srgbClr val="2D3B45"/>
                </a:solidFill>
                <a:effectLst/>
                <a:latin typeface="Lato Extended"/>
              </a:rPr>
              <a:t>your assessment of your goals/tastes/motivations in writing fiction.</a:t>
            </a:r>
          </a:p>
          <a:p>
            <a:endParaRPr lang="en-US" dirty="0"/>
          </a:p>
        </p:txBody>
      </p:sp>
    </p:spTree>
    <p:extLst>
      <p:ext uri="{BB962C8B-B14F-4D97-AF65-F5344CB8AC3E}">
        <p14:creationId xmlns:p14="http://schemas.microsoft.com/office/powerpoint/2010/main" val="401052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59682-D39D-0D34-96CD-5FF1D88D3A8B}"/>
              </a:ext>
            </a:extLst>
          </p:cNvPr>
          <p:cNvSpPr>
            <a:spLocks noGrp="1"/>
          </p:cNvSpPr>
          <p:nvPr>
            <p:ph type="title"/>
          </p:nvPr>
        </p:nvSpPr>
        <p:spPr/>
        <p:txBody>
          <a:bodyPr/>
          <a:lstStyle/>
          <a:p>
            <a:pPr algn="ctr"/>
            <a:r>
              <a:rPr lang="en-US" dirty="0" err="1"/>
              <a:t>TILTing</a:t>
            </a:r>
            <a:r>
              <a:rPr lang="en-US" dirty="0"/>
              <a:t> the Final Portfolio</a:t>
            </a:r>
            <a:br>
              <a:rPr lang="en-US" dirty="0"/>
            </a:br>
            <a:r>
              <a:rPr lang="en-US" dirty="0"/>
              <a:t>in Writing Fiction (English 237)</a:t>
            </a:r>
          </a:p>
        </p:txBody>
      </p:sp>
      <p:sp>
        <p:nvSpPr>
          <p:cNvPr id="3" name="Content Placeholder 2">
            <a:extLst>
              <a:ext uri="{FF2B5EF4-FFF2-40B4-BE49-F238E27FC236}">
                <a16:creationId xmlns:a16="http://schemas.microsoft.com/office/drawing/2014/main" id="{12444E17-446D-E6C5-88C5-33A12FC864D7}"/>
              </a:ext>
            </a:extLst>
          </p:cNvPr>
          <p:cNvSpPr>
            <a:spLocks noGrp="1"/>
          </p:cNvSpPr>
          <p:nvPr>
            <p:ph idx="1"/>
          </p:nvPr>
        </p:nvSpPr>
        <p:spPr/>
        <p:txBody>
          <a:bodyPr/>
          <a:lstStyle/>
          <a:p>
            <a:r>
              <a:rPr lang="en-US" b="1" u="sng" dirty="0">
                <a:latin typeface="Lato Extended"/>
              </a:rPr>
              <a:t>The old guidelines:</a:t>
            </a:r>
            <a:endParaRPr lang="en-US" dirty="0">
              <a:latin typeface="Lato Extended"/>
            </a:endParaRPr>
          </a:p>
          <a:p>
            <a:r>
              <a:rPr lang="en-US" b="0" i="0" u="sng" dirty="0">
                <a:solidFill>
                  <a:srgbClr val="2D3B45"/>
                </a:solidFill>
                <a:effectLst/>
                <a:latin typeface="Lato Extended"/>
              </a:rPr>
              <a:t>The most successful essays will be structured around an interesting main idea that provides an insight into your process as a writer</a:t>
            </a:r>
            <a:r>
              <a:rPr lang="en-US" b="0" i="0" dirty="0">
                <a:solidFill>
                  <a:srgbClr val="2D3B45"/>
                </a:solidFill>
                <a:effectLst/>
                <a:latin typeface="Lato Extended"/>
              </a:rPr>
              <a:t>. This main idea should be woven throughout the essay in some way. The essay can be written as a regular critical essay </a:t>
            </a:r>
            <a:r>
              <a:rPr lang="en-US" b="0" i="0" u="sng" dirty="0">
                <a:solidFill>
                  <a:srgbClr val="2D3B45"/>
                </a:solidFill>
                <a:effectLst/>
                <a:latin typeface="Lato Extended"/>
              </a:rPr>
              <a:t>or</a:t>
            </a:r>
            <a:r>
              <a:rPr lang="en-US" b="0" i="0" dirty="0">
                <a:solidFill>
                  <a:srgbClr val="2D3B45"/>
                </a:solidFill>
                <a:effectLst/>
                <a:latin typeface="Lato Extended"/>
              </a:rPr>
              <a:t> as a creative piece; it may be written as a story or a personal essay with images and memories, for example. </a:t>
            </a:r>
            <a:endParaRPr lang="en-US" dirty="0"/>
          </a:p>
        </p:txBody>
      </p:sp>
    </p:spTree>
    <p:extLst>
      <p:ext uri="{BB962C8B-B14F-4D97-AF65-F5344CB8AC3E}">
        <p14:creationId xmlns:p14="http://schemas.microsoft.com/office/powerpoint/2010/main" val="3377626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2A39E-286F-0F13-4D3B-5443436984AD}"/>
              </a:ext>
            </a:extLst>
          </p:cNvPr>
          <p:cNvSpPr>
            <a:spLocks noGrp="1"/>
          </p:cNvSpPr>
          <p:nvPr>
            <p:ph type="title"/>
          </p:nvPr>
        </p:nvSpPr>
        <p:spPr/>
        <p:txBody>
          <a:bodyPr/>
          <a:lstStyle/>
          <a:p>
            <a:pPr algn="ctr"/>
            <a:r>
              <a:rPr lang="en-US" dirty="0" err="1"/>
              <a:t>TILTing</a:t>
            </a:r>
            <a:r>
              <a:rPr lang="en-US" dirty="0"/>
              <a:t> the Final Portfolio</a:t>
            </a:r>
            <a:br>
              <a:rPr lang="en-US" dirty="0"/>
            </a:br>
            <a:r>
              <a:rPr lang="en-US" dirty="0"/>
              <a:t>in Writing Fiction (English 237)</a:t>
            </a:r>
          </a:p>
        </p:txBody>
      </p:sp>
      <p:sp>
        <p:nvSpPr>
          <p:cNvPr id="3" name="Content Placeholder 2">
            <a:extLst>
              <a:ext uri="{FF2B5EF4-FFF2-40B4-BE49-F238E27FC236}">
                <a16:creationId xmlns:a16="http://schemas.microsoft.com/office/drawing/2014/main" id="{33D5C460-3BA8-C47A-D4CB-652FC97A04F5}"/>
              </a:ext>
            </a:extLst>
          </p:cNvPr>
          <p:cNvSpPr>
            <a:spLocks noGrp="1"/>
          </p:cNvSpPr>
          <p:nvPr>
            <p:ph idx="1"/>
          </p:nvPr>
        </p:nvSpPr>
        <p:spPr>
          <a:xfrm>
            <a:off x="1097280" y="1927123"/>
            <a:ext cx="10058400" cy="4385187"/>
          </a:xfrm>
        </p:spPr>
        <p:txBody>
          <a:bodyPr>
            <a:normAutofit fontScale="70000" lnSpcReduction="20000"/>
          </a:bodyPr>
          <a:lstStyle/>
          <a:p>
            <a:r>
              <a:rPr lang="en-US" sz="2000" b="1" i="0" u="sng" dirty="0" err="1">
                <a:solidFill>
                  <a:srgbClr val="2D3B45"/>
                </a:solidFill>
                <a:effectLst/>
                <a:latin typeface="Lato Extended"/>
              </a:rPr>
              <a:t>TILTed</a:t>
            </a:r>
            <a:r>
              <a:rPr lang="en-US" sz="2000" b="1" i="0" u="sng" dirty="0">
                <a:solidFill>
                  <a:srgbClr val="2D3B45"/>
                </a:solidFill>
                <a:effectLst/>
                <a:latin typeface="Lato Extended"/>
              </a:rPr>
              <a:t> guidelines</a:t>
            </a:r>
            <a:r>
              <a:rPr lang="en-US" sz="2000" b="1" i="0" dirty="0">
                <a:solidFill>
                  <a:srgbClr val="2D3B45"/>
                </a:solidFill>
                <a:effectLst/>
                <a:latin typeface="Lato Extended"/>
              </a:rPr>
              <a:t>:</a:t>
            </a:r>
          </a:p>
          <a:p>
            <a:pPr algn="l"/>
            <a:r>
              <a:rPr lang="en-US" b="0" i="0" u="sng" dirty="0">
                <a:solidFill>
                  <a:srgbClr val="2D3B45"/>
                </a:solidFill>
                <a:effectLst/>
                <a:latin typeface="Lato Extended"/>
              </a:rPr>
              <a:t>The most successful essays will be structured around an interesting main idea that provides an insight into your process as a writer</a:t>
            </a:r>
            <a:r>
              <a:rPr lang="en-US" b="0" i="0" dirty="0">
                <a:solidFill>
                  <a:srgbClr val="2D3B45"/>
                </a:solidFill>
                <a:effectLst/>
                <a:latin typeface="Lato Extended"/>
              </a:rPr>
              <a:t>. This main idea should be woven throughout the essay in some way. The essay can be written as a regular critical essay or as a creative piece; it may be written as a story or a personal essay with images and memories, for example. </a:t>
            </a:r>
          </a:p>
          <a:p>
            <a:pPr algn="l"/>
            <a:r>
              <a:rPr lang="en-US" b="1" i="0" dirty="0">
                <a:solidFill>
                  <a:srgbClr val="2D3B45"/>
                </a:solidFill>
                <a:effectLst/>
                <a:latin typeface="Lato Extended"/>
              </a:rPr>
              <a:t>Here are just a few examples of such main ideas:</a:t>
            </a:r>
            <a:endParaRPr lang="en-US" b="0" i="0" dirty="0">
              <a:solidFill>
                <a:srgbClr val="2D3B45"/>
              </a:solidFill>
              <a:effectLst/>
              <a:latin typeface="Lato Extended"/>
            </a:endParaRPr>
          </a:p>
          <a:p>
            <a:pPr algn="l"/>
            <a:r>
              <a:rPr lang="en-US" b="0" i="1" dirty="0">
                <a:solidFill>
                  <a:srgbClr val="2D3B45"/>
                </a:solidFill>
                <a:effectLst/>
                <a:latin typeface="Lato Extended"/>
              </a:rPr>
              <a:t>I’d thought I’d never enjoy writing first-person narratives, but I discovered possibilities in them that I hadn’t thought of before.</a:t>
            </a:r>
            <a:endParaRPr lang="en-US" b="0" i="0" dirty="0">
              <a:solidFill>
                <a:srgbClr val="2D3B45"/>
              </a:solidFill>
              <a:effectLst/>
              <a:latin typeface="Lato Extended"/>
            </a:endParaRPr>
          </a:p>
          <a:p>
            <a:pPr algn="l"/>
            <a:r>
              <a:rPr lang="en-US" b="0" i="1" dirty="0">
                <a:solidFill>
                  <a:srgbClr val="2D3B45"/>
                </a:solidFill>
                <a:effectLst/>
                <a:latin typeface="Lato Extended"/>
              </a:rPr>
              <a:t>Trying new techniques/ points of view/ genres made me appreciate more the ones I was already using. Here is what I learned about why I am drawn to writing X kind of story or using Y kind of technique or approach.</a:t>
            </a:r>
            <a:endParaRPr lang="en-US" b="0" i="0" dirty="0">
              <a:solidFill>
                <a:srgbClr val="2D3B45"/>
              </a:solidFill>
              <a:effectLst/>
              <a:latin typeface="Lato Extended"/>
            </a:endParaRPr>
          </a:p>
          <a:p>
            <a:pPr algn="l"/>
            <a:r>
              <a:rPr lang="en-US" b="0" i="1" dirty="0">
                <a:solidFill>
                  <a:srgbClr val="2D3B45"/>
                </a:solidFill>
                <a:effectLst/>
                <a:latin typeface="Lato Extended"/>
              </a:rPr>
              <a:t>The experience of having my stories go through the peer-review process improved them in X way.</a:t>
            </a:r>
            <a:endParaRPr lang="en-US" b="0" i="0" dirty="0">
              <a:solidFill>
                <a:srgbClr val="2D3B45"/>
              </a:solidFill>
              <a:effectLst/>
              <a:latin typeface="Lato Extended"/>
            </a:endParaRPr>
          </a:p>
          <a:p>
            <a:pPr algn="l"/>
            <a:r>
              <a:rPr lang="en-US" b="0" i="1" dirty="0">
                <a:solidFill>
                  <a:srgbClr val="2D3B45"/>
                </a:solidFill>
                <a:effectLst/>
                <a:latin typeface="Lato Extended"/>
              </a:rPr>
              <a:t>Here is what I learned about the way I am influenced by X writer or my reading in Y genre.</a:t>
            </a:r>
            <a:endParaRPr lang="en-US" b="0" i="0" dirty="0">
              <a:solidFill>
                <a:srgbClr val="2D3B45"/>
              </a:solidFill>
              <a:effectLst/>
              <a:latin typeface="Lato Extended"/>
            </a:endParaRPr>
          </a:p>
          <a:p>
            <a:pPr algn="l"/>
            <a:r>
              <a:rPr lang="en-US" b="0" i="1" dirty="0">
                <a:solidFill>
                  <a:srgbClr val="2D3B45"/>
                </a:solidFill>
                <a:effectLst/>
                <a:latin typeface="Lato Extended"/>
              </a:rPr>
              <a:t>My journey in writing fiction this quarter has been an outward-expanding one in X ways.</a:t>
            </a:r>
            <a:endParaRPr lang="en-US" b="0" i="0" dirty="0">
              <a:solidFill>
                <a:srgbClr val="2D3B45"/>
              </a:solidFill>
              <a:effectLst/>
              <a:latin typeface="Lato Extended"/>
            </a:endParaRPr>
          </a:p>
          <a:p>
            <a:pPr algn="l"/>
            <a:r>
              <a:rPr lang="en-US" b="0" i="1" dirty="0">
                <a:solidFill>
                  <a:srgbClr val="2D3B45"/>
                </a:solidFill>
                <a:effectLst/>
                <a:latin typeface="Lato Extended"/>
              </a:rPr>
              <a:t>My journey in writing fiction this quarter has been an inward-turning one (maybe even emotionally fraught) in X ways.</a:t>
            </a:r>
            <a:endParaRPr lang="en-US" b="0" i="0" dirty="0">
              <a:solidFill>
                <a:srgbClr val="2D3B45"/>
              </a:solidFill>
              <a:effectLst/>
              <a:latin typeface="Lato Extended"/>
            </a:endParaRPr>
          </a:p>
          <a:p>
            <a:pPr algn="l"/>
            <a:r>
              <a:rPr lang="en-US" b="0" i="0" dirty="0">
                <a:solidFill>
                  <a:srgbClr val="2D3B45"/>
                </a:solidFill>
                <a:effectLst/>
                <a:latin typeface="Lato Extended"/>
              </a:rPr>
              <a:t> </a:t>
            </a:r>
          </a:p>
          <a:p>
            <a:endParaRPr lang="en-US" dirty="0"/>
          </a:p>
        </p:txBody>
      </p:sp>
    </p:spTree>
    <p:extLst>
      <p:ext uri="{BB962C8B-B14F-4D97-AF65-F5344CB8AC3E}">
        <p14:creationId xmlns:p14="http://schemas.microsoft.com/office/powerpoint/2010/main" val="2010098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F2530-6EC3-C549-11D8-F91948751D4A}"/>
              </a:ext>
            </a:extLst>
          </p:cNvPr>
          <p:cNvSpPr>
            <a:spLocks noGrp="1"/>
          </p:cNvSpPr>
          <p:nvPr>
            <p:ph type="title"/>
          </p:nvPr>
        </p:nvSpPr>
        <p:spPr>
          <a:xfrm>
            <a:off x="1097280" y="286603"/>
            <a:ext cx="10058400" cy="1188236"/>
          </a:xfrm>
        </p:spPr>
        <p:txBody>
          <a:bodyPr>
            <a:normAutofit fontScale="90000"/>
          </a:bodyPr>
          <a:lstStyle/>
          <a:p>
            <a:pPr algn="ctr"/>
            <a:r>
              <a:rPr lang="en-US" dirty="0"/>
              <a:t>Alternative Assignments—Zine Project</a:t>
            </a:r>
            <a:br>
              <a:rPr lang="en-US" dirty="0"/>
            </a:br>
            <a:r>
              <a:rPr lang="en-US" dirty="0"/>
              <a:t>(in combined English 101/ First-Year Seminar)</a:t>
            </a:r>
          </a:p>
        </p:txBody>
      </p:sp>
      <p:sp>
        <p:nvSpPr>
          <p:cNvPr id="3" name="Content Placeholder 2">
            <a:extLst>
              <a:ext uri="{FF2B5EF4-FFF2-40B4-BE49-F238E27FC236}">
                <a16:creationId xmlns:a16="http://schemas.microsoft.com/office/drawing/2014/main" id="{6C1A4039-21D9-83AB-A92F-C2ED3D9BCF9E}"/>
              </a:ext>
            </a:extLst>
          </p:cNvPr>
          <p:cNvSpPr>
            <a:spLocks noGrp="1"/>
          </p:cNvSpPr>
          <p:nvPr>
            <p:ph idx="1"/>
          </p:nvPr>
        </p:nvSpPr>
        <p:spPr/>
        <p:txBody>
          <a:bodyPr>
            <a:normAutofit fontScale="85000" lnSpcReduction="20000"/>
          </a:bodyPr>
          <a:lstStyle/>
          <a:p>
            <a:pPr algn="l"/>
            <a:r>
              <a:rPr lang="en-US" b="1" i="0" dirty="0">
                <a:solidFill>
                  <a:srgbClr val="2D3B45"/>
                </a:solidFill>
                <a:effectLst/>
                <a:latin typeface="Lato Extended"/>
              </a:rPr>
              <a:t>Purpose:</a:t>
            </a:r>
            <a:r>
              <a:rPr lang="en-US" b="0" i="0" dirty="0">
                <a:solidFill>
                  <a:srgbClr val="2D3B45"/>
                </a:solidFill>
                <a:effectLst/>
                <a:latin typeface="Lato Extended"/>
              </a:rPr>
              <a:t> To collaborate with a team to produce a publication containing pieces of writing, visual art, and graphic design on a topic of public or personal interest.</a:t>
            </a:r>
          </a:p>
          <a:p>
            <a:pPr algn="l"/>
            <a:r>
              <a:rPr lang="en-US" b="1" i="0" dirty="0">
                <a:solidFill>
                  <a:srgbClr val="2D3B45"/>
                </a:solidFill>
                <a:effectLst/>
                <a:latin typeface="Lato Extended"/>
              </a:rPr>
              <a:t>Outcome: </a:t>
            </a:r>
            <a:r>
              <a:rPr lang="en-US" b="0" i="0" dirty="0">
                <a:solidFill>
                  <a:srgbClr val="2D3B45"/>
                </a:solidFill>
                <a:effectLst/>
                <a:latin typeface="Lato Extended"/>
              </a:rPr>
              <a:t>In working on this assignment, students apply the skills of reading, writing, and editing to a project that has a more specific audience than a standard academic essay. Students will tell stories and make arguments through curating the contents of a zine. They also gain skills in group work. Finally, the assignment meets the FYS outcome of engaging actively with the campus or surrounding community.</a:t>
            </a:r>
          </a:p>
          <a:p>
            <a:pPr algn="l"/>
            <a:r>
              <a:rPr lang="en-US" b="0" i="0" dirty="0">
                <a:solidFill>
                  <a:srgbClr val="2D3B45"/>
                </a:solidFill>
                <a:effectLst/>
                <a:latin typeface="Lato Extended"/>
              </a:rPr>
              <a:t>Many students have found that the experience of forming a group and creating a zine has benefits beyond academic and professional ones--that they learn new things about their own identities and about themselves as social beings through working on this project.</a:t>
            </a:r>
          </a:p>
          <a:p>
            <a:pPr algn="l"/>
            <a:r>
              <a:rPr lang="en-US" b="1" i="0" dirty="0">
                <a:solidFill>
                  <a:srgbClr val="2D3B45"/>
                </a:solidFill>
                <a:effectLst/>
                <a:latin typeface="Lato Extended"/>
              </a:rPr>
              <a:t>Task: </a:t>
            </a:r>
            <a:r>
              <a:rPr lang="en-US" b="0" i="0" dirty="0">
                <a:solidFill>
                  <a:srgbClr val="2D3B45"/>
                </a:solidFill>
                <a:effectLst/>
                <a:latin typeface="Lato Extended"/>
              </a:rPr>
              <a:t>Work to evaluate, proofread, and edit a zine of at least 8 pages (no maximum length limit). Each group will make a zine on a topic and/or theme of interest to them. The zine will be similar to the examples you viewed in the BC Library on our visit there, earlier in the quarter. We will also have talked in class about zines and how to make them.</a:t>
            </a:r>
          </a:p>
          <a:p>
            <a:endParaRPr lang="en-US" dirty="0"/>
          </a:p>
        </p:txBody>
      </p:sp>
    </p:spTree>
    <p:extLst>
      <p:ext uri="{BB962C8B-B14F-4D97-AF65-F5344CB8AC3E}">
        <p14:creationId xmlns:p14="http://schemas.microsoft.com/office/powerpoint/2010/main" val="3949035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996E8-68CE-1C0C-0925-2A1E94A58068}"/>
              </a:ext>
            </a:extLst>
          </p:cNvPr>
          <p:cNvSpPr>
            <a:spLocks noGrp="1"/>
          </p:cNvSpPr>
          <p:nvPr>
            <p:ph type="title"/>
          </p:nvPr>
        </p:nvSpPr>
        <p:spPr>
          <a:xfrm>
            <a:off x="1097280" y="286604"/>
            <a:ext cx="10058400" cy="1139074"/>
          </a:xfrm>
        </p:spPr>
        <p:txBody>
          <a:bodyPr/>
          <a:lstStyle/>
          <a:p>
            <a:pPr algn="ctr"/>
            <a:r>
              <a:rPr lang="en-US" dirty="0"/>
              <a:t>Example of a zine grading rubric</a:t>
            </a:r>
          </a:p>
        </p:txBody>
      </p:sp>
      <p:sp>
        <p:nvSpPr>
          <p:cNvPr id="3" name="Content Placeholder 2">
            <a:extLst>
              <a:ext uri="{FF2B5EF4-FFF2-40B4-BE49-F238E27FC236}">
                <a16:creationId xmlns:a16="http://schemas.microsoft.com/office/drawing/2014/main" id="{0FA7C7E6-E0DE-AE15-B86A-075F763EE5E1}"/>
              </a:ext>
            </a:extLst>
          </p:cNvPr>
          <p:cNvSpPr>
            <a:spLocks noGrp="1"/>
          </p:cNvSpPr>
          <p:nvPr>
            <p:ph idx="1"/>
          </p:nvPr>
        </p:nvSpPr>
        <p:spPr>
          <a:xfrm>
            <a:off x="1097280" y="1976284"/>
            <a:ext cx="10058400" cy="4227871"/>
          </a:xfrm>
        </p:spPr>
        <p:txBody>
          <a:bodyPr>
            <a:normAutofit fontScale="85000" lnSpcReduction="20000"/>
          </a:bodyPr>
          <a:lstStyle/>
          <a:p>
            <a:pPr marL="0" indent="0">
              <a:buNone/>
            </a:pPr>
            <a:r>
              <a:rPr lang="en-US" b="1" dirty="0">
                <a:ea typeface="+mn-lt"/>
                <a:cs typeface="+mn-lt"/>
              </a:rPr>
              <a:t>Vision</a:t>
            </a:r>
            <a:endParaRPr lang="en-US" b="1" dirty="0"/>
          </a:p>
          <a:p>
            <a:r>
              <a:rPr lang="en-US" dirty="0">
                <a:ea typeface="+mn-lt"/>
                <a:cs typeface="+mn-lt"/>
              </a:rPr>
              <a:t>Zine fits with the focus that the writers laid out in the vision statement. Zine may even broaden, strengthen, or show new facets of the ideas the editors started with. The editors' letter addresses the audience and explains how the content fits with the editors' vision for the zine.</a:t>
            </a:r>
            <a:endParaRPr lang="en-US" dirty="0"/>
          </a:p>
          <a:p>
            <a:pPr marL="0" indent="0">
              <a:buNone/>
            </a:pPr>
            <a:r>
              <a:rPr lang="en-US" b="1" dirty="0"/>
              <a:t>Design</a:t>
            </a:r>
          </a:p>
          <a:p>
            <a:r>
              <a:rPr lang="en-US" dirty="0">
                <a:ea typeface="+mn-lt"/>
                <a:cs typeface="+mn-lt"/>
              </a:rPr>
              <a:t>The design of the zine fits with the vision and shows creativity and professionalism. The design is consistent throughout the zine (page design, fonts, etc.) and shows a collaborative effort among group members.</a:t>
            </a:r>
          </a:p>
          <a:p>
            <a:pPr marL="0" indent="0">
              <a:buNone/>
            </a:pPr>
            <a:r>
              <a:rPr lang="en-US" b="1" dirty="0"/>
              <a:t>Content</a:t>
            </a:r>
          </a:p>
          <a:p>
            <a:r>
              <a:rPr lang="en-US" dirty="0">
                <a:ea typeface="+mn-lt"/>
                <a:cs typeface="+mn-lt"/>
              </a:rPr>
              <a:t>The contents included in the zine have been curated for the selected audience. The zine feels like a collection of creative work that fits together under the vision of zine.</a:t>
            </a:r>
          </a:p>
          <a:p>
            <a:pPr marL="0" indent="0">
              <a:buNone/>
            </a:pPr>
            <a:r>
              <a:rPr lang="en-US" b="1" dirty="0"/>
              <a:t>Correctness</a:t>
            </a:r>
          </a:p>
          <a:p>
            <a:r>
              <a:rPr lang="en-US" dirty="0">
                <a:ea typeface="+mn-lt"/>
                <a:cs typeface="+mn-lt"/>
              </a:rPr>
              <a:t>The zine has been sufficiently proofread and edited. There are zero or few typos or mistakes.</a:t>
            </a:r>
          </a:p>
          <a:p>
            <a:endParaRPr lang="en-US" dirty="0"/>
          </a:p>
        </p:txBody>
      </p:sp>
    </p:spTree>
    <p:extLst>
      <p:ext uri="{BB962C8B-B14F-4D97-AF65-F5344CB8AC3E}">
        <p14:creationId xmlns:p14="http://schemas.microsoft.com/office/powerpoint/2010/main" val="371705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E43D5-BA75-8687-6E6C-302A5DA90ADF}"/>
              </a:ext>
            </a:extLst>
          </p:cNvPr>
          <p:cNvSpPr>
            <a:spLocks noGrp="1"/>
          </p:cNvSpPr>
          <p:nvPr>
            <p:ph type="title"/>
          </p:nvPr>
        </p:nvSpPr>
        <p:spPr>
          <a:xfrm>
            <a:off x="1097280" y="0"/>
            <a:ext cx="10058400" cy="1737360"/>
          </a:xfrm>
        </p:spPr>
        <p:txBody>
          <a:bodyPr>
            <a:normAutofit/>
          </a:bodyPr>
          <a:lstStyle/>
          <a:p>
            <a:br>
              <a:rPr lang="en-US" sz="4000" dirty="0">
                <a:effectLst/>
                <a:latin typeface="Book Antiqua" panose="02040602050305030304" pitchFamily="18" charset="0"/>
                <a:ea typeface="MS Mincho"/>
                <a:cs typeface="Arial"/>
              </a:rPr>
            </a:br>
            <a:endParaRPr lang="en-US" dirty="0"/>
          </a:p>
        </p:txBody>
      </p:sp>
      <p:pic>
        <p:nvPicPr>
          <p:cNvPr id="7" name="Content Placeholder 6">
            <a:extLst>
              <a:ext uri="{FF2B5EF4-FFF2-40B4-BE49-F238E27FC236}">
                <a16:creationId xmlns:a16="http://schemas.microsoft.com/office/drawing/2014/main" id="{FED54EF2-0F51-4D09-CA09-5CA5B40CD08B}"/>
              </a:ext>
            </a:extLst>
          </p:cNvPr>
          <p:cNvPicPr>
            <a:picLocks noGrp="1" noChangeAspect="1"/>
          </p:cNvPicPr>
          <p:nvPr>
            <p:ph idx="1"/>
          </p:nvPr>
        </p:nvPicPr>
        <p:blipFill>
          <a:blip r:embed="rId2"/>
          <a:stretch>
            <a:fillRect/>
          </a:stretch>
        </p:blipFill>
        <p:spPr>
          <a:xfrm>
            <a:off x="1980572" y="2367562"/>
            <a:ext cx="8230856" cy="3993456"/>
          </a:xfrm>
        </p:spPr>
      </p:pic>
      <p:sp>
        <p:nvSpPr>
          <p:cNvPr id="5" name="TextBox 4">
            <a:extLst>
              <a:ext uri="{FF2B5EF4-FFF2-40B4-BE49-F238E27FC236}">
                <a16:creationId xmlns:a16="http://schemas.microsoft.com/office/drawing/2014/main" id="{9C30D1BC-010F-1BEF-DFC5-5C7C318108BE}"/>
              </a:ext>
            </a:extLst>
          </p:cNvPr>
          <p:cNvSpPr txBox="1"/>
          <p:nvPr/>
        </p:nvSpPr>
        <p:spPr>
          <a:xfrm>
            <a:off x="2517058" y="-26755"/>
            <a:ext cx="6234211" cy="2154436"/>
          </a:xfrm>
          <a:prstGeom prst="rect">
            <a:avLst/>
          </a:prstGeom>
          <a:noFill/>
        </p:spPr>
        <p:txBody>
          <a:bodyPr wrap="square">
            <a:spAutoFit/>
          </a:bodyPr>
          <a:lstStyle/>
          <a:p>
            <a:pPr algn="ctr"/>
            <a:r>
              <a:rPr lang="en-US" sz="2000" u="sng" dirty="0">
                <a:latin typeface="Comic Sans MS"/>
                <a:ea typeface="MS Mincho"/>
                <a:cs typeface="Arial"/>
              </a:rPr>
              <a:t>FINAL ZINE SCORECARD</a:t>
            </a:r>
            <a:br>
              <a:rPr lang="en-US" sz="2000" dirty="0">
                <a:latin typeface="Comic Sans MS"/>
                <a:ea typeface="MS Mincho"/>
                <a:cs typeface="Arial"/>
              </a:rPr>
            </a:br>
            <a:br>
              <a:rPr lang="en-US" sz="2000" dirty="0">
                <a:latin typeface="Book Antiqua" panose="02040602050305030304" pitchFamily="18" charset="0"/>
                <a:ea typeface="MS Mincho" panose="02020609040205080304" pitchFamily="49" charset="-128"/>
                <a:cs typeface="Times New Roman" panose="02020603050405020304" pitchFamily="18" charset="0"/>
              </a:rPr>
            </a:br>
            <a:r>
              <a:rPr lang="en-US" sz="2000" dirty="0">
                <a:latin typeface="Chalkduster"/>
                <a:ea typeface="MS Mincho"/>
                <a:cs typeface="Arial"/>
              </a:rPr>
              <a:t>ZINE TITLE:  </a:t>
            </a:r>
            <a:br>
              <a:rPr lang="en-US" sz="2000" dirty="0">
                <a:latin typeface="Book Antiqua" panose="02040602050305030304" pitchFamily="18" charset="0"/>
                <a:ea typeface="MS Mincho" panose="02020609040205080304" pitchFamily="49" charset="-128"/>
                <a:cs typeface="Times New Roman" panose="02020603050405020304" pitchFamily="18" charset="0"/>
              </a:rPr>
            </a:br>
            <a:r>
              <a:rPr lang="en-US" sz="2000" dirty="0">
                <a:latin typeface="Chalkduster"/>
                <a:ea typeface="MS Mincho"/>
                <a:cs typeface="Arial"/>
              </a:rPr>
              <a:t>EDITORIAL BOARD: </a:t>
            </a:r>
            <a:br>
              <a:rPr lang="en-US" sz="1800" dirty="0">
                <a:latin typeface="Book Antiqua" panose="02040602050305030304" pitchFamily="18" charset="0"/>
                <a:ea typeface="MS Mincho" panose="02020609040205080304" pitchFamily="49" charset="-128"/>
                <a:cs typeface="Times New Roman" panose="02020603050405020304" pitchFamily="18" charset="0"/>
              </a:rPr>
            </a:br>
            <a:br>
              <a:rPr lang="en-US" sz="1800" dirty="0">
                <a:latin typeface="Book Antiqua" panose="02040602050305030304" pitchFamily="18" charset="0"/>
                <a:ea typeface="MS Mincho" panose="02020609040205080304" pitchFamily="49" charset="-128"/>
                <a:cs typeface="Times New Roman" panose="02020603050405020304" pitchFamily="18" charset="0"/>
              </a:rPr>
            </a:br>
            <a:br>
              <a:rPr lang="en-US" sz="1800" dirty="0">
                <a:latin typeface="Book Antiqua" panose="02040602050305030304" pitchFamily="18" charset="0"/>
                <a:ea typeface="MS Mincho" panose="02020609040205080304" pitchFamily="49" charset="-128"/>
                <a:cs typeface="Times New Roman" panose="02020603050405020304" pitchFamily="18" charset="0"/>
              </a:rPr>
            </a:br>
            <a:r>
              <a:rPr lang="en-US" sz="1800" dirty="0">
                <a:latin typeface="Arial"/>
                <a:ea typeface="MS Mincho"/>
                <a:cs typeface="Times New Roman"/>
              </a:rPr>
              <a:t> </a:t>
            </a:r>
            <a:endParaRPr lang="en-US" dirty="0"/>
          </a:p>
        </p:txBody>
      </p:sp>
      <p:sp>
        <p:nvSpPr>
          <p:cNvPr id="9" name="TextBox 8">
            <a:extLst>
              <a:ext uri="{FF2B5EF4-FFF2-40B4-BE49-F238E27FC236}">
                <a16:creationId xmlns:a16="http://schemas.microsoft.com/office/drawing/2014/main" id="{17DC053C-F0D6-F574-F81D-6691D5FE15E3}"/>
              </a:ext>
            </a:extLst>
          </p:cNvPr>
          <p:cNvSpPr txBox="1"/>
          <p:nvPr/>
        </p:nvSpPr>
        <p:spPr>
          <a:xfrm>
            <a:off x="2655269" y="1888784"/>
            <a:ext cx="6096000" cy="369332"/>
          </a:xfrm>
          <a:prstGeom prst="rect">
            <a:avLst/>
          </a:prstGeom>
          <a:noFill/>
        </p:spPr>
        <p:txBody>
          <a:bodyPr wrap="square">
            <a:spAutoFit/>
          </a:bodyPr>
          <a:lstStyle/>
          <a:p>
            <a:r>
              <a:rPr lang="en-US" sz="1800" dirty="0">
                <a:latin typeface="Chalkduster"/>
                <a:ea typeface="MS Mincho"/>
                <a:cs typeface="Arial"/>
              </a:rPr>
              <a:t>LITERARY CONTENT</a:t>
            </a:r>
            <a:endParaRPr lang="en-US" dirty="0"/>
          </a:p>
        </p:txBody>
      </p:sp>
    </p:spTree>
    <p:extLst>
      <p:ext uri="{BB962C8B-B14F-4D97-AF65-F5344CB8AC3E}">
        <p14:creationId xmlns:p14="http://schemas.microsoft.com/office/powerpoint/2010/main" val="1320701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12967-0ADB-5833-C649-85CBFEC0414C}"/>
              </a:ext>
            </a:extLst>
          </p:cNvPr>
          <p:cNvSpPr>
            <a:spLocks noGrp="1"/>
          </p:cNvSpPr>
          <p:nvPr>
            <p:ph type="title"/>
          </p:nvPr>
        </p:nvSpPr>
        <p:spPr/>
        <p:txBody>
          <a:bodyPr>
            <a:normAutofit/>
          </a:bodyPr>
          <a:lstStyle/>
          <a:p>
            <a:pPr algn="ctr"/>
            <a:r>
              <a:rPr lang="en-US" sz="6000" dirty="0">
                <a:latin typeface="+mn-lt"/>
              </a:rPr>
              <a:t>Thank you!</a:t>
            </a:r>
          </a:p>
        </p:txBody>
      </p:sp>
      <p:sp>
        <p:nvSpPr>
          <p:cNvPr id="3" name="Content Placeholder 2">
            <a:extLst>
              <a:ext uri="{FF2B5EF4-FFF2-40B4-BE49-F238E27FC236}">
                <a16:creationId xmlns:a16="http://schemas.microsoft.com/office/drawing/2014/main" id="{979A9427-26DC-422E-5BD3-E4487D4F1430}"/>
              </a:ext>
            </a:extLst>
          </p:cNvPr>
          <p:cNvSpPr>
            <a:spLocks noGrp="1"/>
          </p:cNvSpPr>
          <p:nvPr>
            <p:ph idx="1"/>
          </p:nvPr>
        </p:nvSpPr>
        <p:spPr>
          <a:xfrm>
            <a:off x="1097280" y="2108202"/>
            <a:ext cx="10058400" cy="2886586"/>
          </a:xfrm>
        </p:spPr>
        <p:txBody>
          <a:bodyPr>
            <a:normAutofit/>
          </a:bodyPr>
          <a:lstStyle/>
          <a:p>
            <a:pPr algn="ctr"/>
            <a:r>
              <a:rPr lang="en-US" sz="5400" i="1" dirty="0">
                <a:solidFill>
                  <a:srgbClr val="00B050"/>
                </a:solidFill>
              </a:rPr>
              <a:t>Time for questions</a:t>
            </a:r>
          </a:p>
          <a:p>
            <a:pPr algn="ctr"/>
            <a:r>
              <a:rPr lang="en-US" sz="5400" i="1" dirty="0">
                <a:solidFill>
                  <a:srgbClr val="00B050"/>
                </a:solidFill>
              </a:rPr>
              <a:t>and discussion of example(s)...</a:t>
            </a:r>
          </a:p>
        </p:txBody>
      </p:sp>
    </p:spTree>
    <p:extLst>
      <p:ext uri="{BB962C8B-B14F-4D97-AF65-F5344CB8AC3E}">
        <p14:creationId xmlns:p14="http://schemas.microsoft.com/office/powerpoint/2010/main" val="2226229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E3BE5-B890-EEBD-F673-87141DB14CE0}"/>
              </a:ext>
            </a:extLst>
          </p:cNvPr>
          <p:cNvSpPr>
            <a:spLocks noGrp="1"/>
          </p:cNvSpPr>
          <p:nvPr>
            <p:ph type="title"/>
          </p:nvPr>
        </p:nvSpPr>
        <p:spPr/>
        <p:txBody>
          <a:bodyPr/>
          <a:lstStyle/>
          <a:p>
            <a:pPr algn="ctr"/>
            <a:r>
              <a:rPr lang="en-US" dirty="0"/>
              <a:t>TILT = Transparency in Learning and Teaching</a:t>
            </a:r>
          </a:p>
        </p:txBody>
      </p:sp>
      <p:sp>
        <p:nvSpPr>
          <p:cNvPr id="3" name="Content Placeholder 2">
            <a:extLst>
              <a:ext uri="{FF2B5EF4-FFF2-40B4-BE49-F238E27FC236}">
                <a16:creationId xmlns:a16="http://schemas.microsoft.com/office/drawing/2014/main" id="{E33DD4A3-D795-6400-634B-E84F7E6863D0}"/>
              </a:ext>
            </a:extLst>
          </p:cNvPr>
          <p:cNvSpPr>
            <a:spLocks noGrp="1"/>
          </p:cNvSpPr>
          <p:nvPr>
            <p:ph idx="1"/>
          </p:nvPr>
        </p:nvSpPr>
        <p:spPr/>
        <p:txBody>
          <a:bodyPr>
            <a:normAutofit lnSpcReduction="10000"/>
          </a:bodyPr>
          <a:lstStyle/>
          <a:p>
            <a:r>
              <a:rPr lang="en-US" sz="2800" dirty="0">
                <a:solidFill>
                  <a:schemeClr val="tx1"/>
                </a:solidFill>
              </a:rPr>
              <a:t>The central concept of TILT is to let students see behind the scenes of the course</a:t>
            </a:r>
          </a:p>
          <a:p>
            <a:r>
              <a:rPr lang="en-US" sz="2800" dirty="0">
                <a:solidFill>
                  <a:schemeClr val="tx1"/>
                </a:solidFill>
              </a:rPr>
              <a:t>--to see why we are doing what we doing</a:t>
            </a:r>
          </a:p>
          <a:p>
            <a:r>
              <a:rPr lang="en-US" sz="2800" dirty="0">
                <a:solidFill>
                  <a:schemeClr val="tx1"/>
                </a:solidFill>
              </a:rPr>
              <a:t>--to see how the assignments work together to provide practice in a set of related skills and areas of knowledge</a:t>
            </a:r>
          </a:p>
          <a:p>
            <a:r>
              <a:rPr lang="en-US" sz="2800" dirty="0">
                <a:solidFill>
                  <a:schemeClr val="tx1"/>
                </a:solidFill>
              </a:rPr>
              <a:t>--to see how the assignment will benefit them in this course, future courses, and in the world beyond school</a:t>
            </a:r>
          </a:p>
        </p:txBody>
      </p:sp>
    </p:spTree>
    <p:extLst>
      <p:ext uri="{BB962C8B-B14F-4D97-AF65-F5344CB8AC3E}">
        <p14:creationId xmlns:p14="http://schemas.microsoft.com/office/powerpoint/2010/main" val="3332609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7B74F2B-9534-4540-96B0-5C8E958B9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1DC20D-4EEF-28F9-9C05-C9582D51ECA9}"/>
              </a:ext>
            </a:extLst>
          </p:cNvPr>
          <p:cNvSpPr>
            <a:spLocks noGrp="1"/>
          </p:cNvSpPr>
          <p:nvPr>
            <p:ph type="title"/>
          </p:nvPr>
        </p:nvSpPr>
        <p:spPr>
          <a:xfrm>
            <a:off x="5172074" y="286604"/>
            <a:ext cx="5983605" cy="1021086"/>
          </a:xfrm>
        </p:spPr>
        <p:txBody>
          <a:bodyPr>
            <a:normAutofit/>
          </a:bodyPr>
          <a:lstStyle/>
          <a:p>
            <a:r>
              <a:rPr lang="en-US" dirty="0"/>
              <a:t>Secret Handshakes</a:t>
            </a:r>
          </a:p>
        </p:txBody>
      </p:sp>
      <p:pic>
        <p:nvPicPr>
          <p:cNvPr id="5" name="Picture 4" descr="Complex maths formulae on a blackboard">
            <a:extLst>
              <a:ext uri="{FF2B5EF4-FFF2-40B4-BE49-F238E27FC236}">
                <a16:creationId xmlns:a16="http://schemas.microsoft.com/office/drawing/2014/main" id="{93B5BC3F-7F12-5781-A795-7C9813CADF29}"/>
              </a:ext>
            </a:extLst>
          </p:cNvPr>
          <p:cNvPicPr>
            <a:picLocks noChangeAspect="1"/>
          </p:cNvPicPr>
          <p:nvPr/>
        </p:nvPicPr>
        <p:blipFill>
          <a:blip r:embed="rId2"/>
          <a:srcRect l="32585" r="18662" b="-1"/>
          <a:stretch/>
        </p:blipFill>
        <p:spPr>
          <a:xfrm>
            <a:off x="20" y="10"/>
            <a:ext cx="4580077" cy="6857990"/>
          </a:xfrm>
          <a:prstGeom prst="rect">
            <a:avLst/>
          </a:prstGeom>
        </p:spPr>
      </p:pic>
      <p:cxnSp>
        <p:nvCxnSpPr>
          <p:cNvPr id="11" name="Straight Connector 10">
            <a:extLst>
              <a:ext uri="{FF2B5EF4-FFF2-40B4-BE49-F238E27FC236}">
                <a16:creationId xmlns:a16="http://schemas.microsoft.com/office/drawing/2014/main" id="{33BECB2B-2CFA-412C-880F-C4B6097493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42903" y="1917852"/>
            <a:ext cx="59436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47C4F88-70F1-D275-895F-59E08BDAF6F7}"/>
              </a:ext>
            </a:extLst>
          </p:cNvPr>
          <p:cNvSpPr>
            <a:spLocks noGrp="1"/>
          </p:cNvSpPr>
          <p:nvPr>
            <p:ph idx="1"/>
          </p:nvPr>
        </p:nvSpPr>
        <p:spPr>
          <a:xfrm>
            <a:off x="5172074" y="1917852"/>
            <a:ext cx="5983606" cy="4292596"/>
          </a:xfrm>
        </p:spPr>
        <p:txBody>
          <a:bodyPr>
            <a:normAutofit/>
          </a:bodyPr>
          <a:lstStyle/>
          <a:p>
            <a:r>
              <a:rPr lang="en-US" sz="2400" dirty="0"/>
              <a:t>In educator and blogger Steven Volk’s phrase, a TILT-ed assignment reveals “academia’s ‘secret handshakes.’ It’s a similar concept to the one that underlies Cathy Birkenstein and Gerald Graff’s composition textbook </a:t>
            </a:r>
            <a:r>
              <a:rPr lang="en-US" sz="2400" i="1" dirty="0"/>
              <a:t>They Say, I Say</a:t>
            </a:r>
            <a:r>
              <a:rPr lang="en-US" sz="2400" dirty="0"/>
              <a:t>, with its presentation of academic-essay templates and its emphasis on dialogic communication in writing.</a:t>
            </a:r>
          </a:p>
          <a:p>
            <a:r>
              <a:rPr lang="en-US" sz="1200" dirty="0"/>
              <a:t>Volk, Steven. “Revealing the Secret Handshakes: The Rules of Clear Assignment Design.” </a:t>
            </a:r>
            <a:r>
              <a:rPr lang="en-US" sz="1200" i="1" dirty="0"/>
              <a:t>After Class, </a:t>
            </a:r>
            <a:r>
              <a:rPr lang="en-US" sz="1200" dirty="0"/>
              <a:t>27 Sep. 2015, https://steven-volk.blog/2015/09/27/revealing-the-secret-handshakes-the-rules-of-clear-assignment-design/</a:t>
            </a:r>
          </a:p>
        </p:txBody>
      </p:sp>
    </p:spTree>
    <p:extLst>
      <p:ext uri="{BB962C8B-B14F-4D97-AF65-F5344CB8AC3E}">
        <p14:creationId xmlns:p14="http://schemas.microsoft.com/office/powerpoint/2010/main" val="4060743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896D0C5-EAD4-6D88-B23C-B22B08E52399}"/>
              </a:ext>
            </a:extLst>
          </p:cNvPr>
          <p:cNvSpPr>
            <a:spLocks noGrp="1"/>
          </p:cNvSpPr>
          <p:nvPr>
            <p:ph type="title"/>
          </p:nvPr>
        </p:nvSpPr>
        <p:spPr>
          <a:xfrm>
            <a:off x="492369" y="605896"/>
            <a:ext cx="3642309" cy="5646208"/>
          </a:xfrm>
        </p:spPr>
        <p:txBody>
          <a:bodyPr anchor="ctr">
            <a:normAutofit/>
          </a:bodyPr>
          <a:lstStyle/>
          <a:p>
            <a:pPr algn="ctr"/>
            <a:r>
              <a:rPr lang="en-US" sz="4400" dirty="0">
                <a:solidFill>
                  <a:srgbClr val="FFFFFF"/>
                </a:solidFill>
              </a:rPr>
              <a:t>Three Mainstays of any TILT-ed Assignment</a:t>
            </a:r>
          </a:p>
        </p:txBody>
      </p:sp>
      <p:sp>
        <p:nvSpPr>
          <p:cNvPr id="3" name="Content Placeholder 2">
            <a:extLst>
              <a:ext uri="{FF2B5EF4-FFF2-40B4-BE49-F238E27FC236}">
                <a16:creationId xmlns:a16="http://schemas.microsoft.com/office/drawing/2014/main" id="{DC12137F-DBA8-7BCA-3D95-98348B2C291F}"/>
              </a:ext>
            </a:extLst>
          </p:cNvPr>
          <p:cNvSpPr>
            <a:spLocks noGrp="1"/>
          </p:cNvSpPr>
          <p:nvPr>
            <p:ph idx="1"/>
          </p:nvPr>
        </p:nvSpPr>
        <p:spPr>
          <a:xfrm>
            <a:off x="5231958" y="605896"/>
            <a:ext cx="5923721" cy="5646208"/>
          </a:xfrm>
        </p:spPr>
        <p:txBody>
          <a:bodyPr anchor="ctr">
            <a:normAutofit/>
          </a:bodyPr>
          <a:lstStyle/>
          <a:p>
            <a:pPr marL="0" indent="0">
              <a:buNone/>
            </a:pPr>
            <a:r>
              <a:rPr lang="en-US" sz="2800" u="sng" dirty="0">
                <a:solidFill>
                  <a:schemeClr val="tx1"/>
                </a:solidFill>
              </a:rPr>
              <a:t>The Task:</a:t>
            </a:r>
            <a:r>
              <a:rPr lang="en-US" sz="2800" dirty="0">
                <a:solidFill>
                  <a:schemeClr val="tx1"/>
                </a:solidFill>
              </a:rPr>
              <a:t> What are we doing? What is its shape—its genre, its length, its medium?</a:t>
            </a:r>
          </a:p>
          <a:p>
            <a:pPr marL="0" indent="0">
              <a:buNone/>
            </a:pPr>
            <a:r>
              <a:rPr lang="en-US" sz="2800" u="sng" dirty="0">
                <a:solidFill>
                  <a:schemeClr val="tx1"/>
                </a:solidFill>
              </a:rPr>
              <a:t>Purpose</a:t>
            </a:r>
            <a:r>
              <a:rPr lang="en-US" sz="2800" dirty="0">
                <a:solidFill>
                  <a:schemeClr val="tx1"/>
                </a:solidFill>
              </a:rPr>
              <a:t>: Why are we doing this? How does it fit into the course as a whole? How does it deliver a course outcome?</a:t>
            </a:r>
          </a:p>
          <a:p>
            <a:pPr marL="0" indent="0">
              <a:buNone/>
            </a:pPr>
            <a:r>
              <a:rPr lang="en-US" sz="2800" u="sng" dirty="0">
                <a:solidFill>
                  <a:schemeClr val="tx1"/>
                </a:solidFill>
              </a:rPr>
              <a:t>Criteria:</a:t>
            </a:r>
            <a:r>
              <a:rPr lang="en-US" sz="2800" dirty="0">
                <a:solidFill>
                  <a:schemeClr val="tx1"/>
                </a:solidFill>
              </a:rPr>
              <a:t> How will the task be evaluated?</a:t>
            </a:r>
            <a:endParaRPr lang="en-US" sz="2800" u="sng" dirty="0">
              <a:solidFill>
                <a:schemeClr val="tx1"/>
              </a:solidFill>
            </a:endParaRPr>
          </a:p>
          <a:p>
            <a:pPr marL="0" indent="0">
              <a:buNone/>
            </a:pPr>
            <a:endParaRPr lang="en-US" sz="2400" u="sng" dirty="0"/>
          </a:p>
        </p:txBody>
      </p:sp>
    </p:spTree>
    <p:extLst>
      <p:ext uri="{BB962C8B-B14F-4D97-AF65-F5344CB8AC3E}">
        <p14:creationId xmlns:p14="http://schemas.microsoft.com/office/powerpoint/2010/main" val="475422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64CDC-4E9B-6D82-A7FD-C3EF74EAE1AE}"/>
              </a:ext>
            </a:extLst>
          </p:cNvPr>
          <p:cNvSpPr>
            <a:spLocks noGrp="1"/>
          </p:cNvSpPr>
          <p:nvPr>
            <p:ph type="title"/>
          </p:nvPr>
        </p:nvSpPr>
        <p:spPr>
          <a:xfrm>
            <a:off x="1097280" y="216310"/>
            <a:ext cx="10058400" cy="1146224"/>
          </a:xfrm>
        </p:spPr>
        <p:txBody>
          <a:bodyPr>
            <a:noAutofit/>
          </a:bodyPr>
          <a:lstStyle/>
          <a:p>
            <a:pPr algn="ctr"/>
            <a:r>
              <a:rPr lang="en-US" sz="4000" dirty="0"/>
              <a:t>An example from English 101—</a:t>
            </a:r>
            <a:br>
              <a:rPr lang="en-US" sz="4000" dirty="0"/>
            </a:br>
            <a:r>
              <a:rPr lang="en-US" sz="4000" dirty="0"/>
              <a:t>Critical Analysis Essay Assignment</a:t>
            </a:r>
          </a:p>
        </p:txBody>
      </p:sp>
      <p:sp>
        <p:nvSpPr>
          <p:cNvPr id="3" name="Content Placeholder 2">
            <a:extLst>
              <a:ext uri="{FF2B5EF4-FFF2-40B4-BE49-F238E27FC236}">
                <a16:creationId xmlns:a16="http://schemas.microsoft.com/office/drawing/2014/main" id="{703DD86D-03D5-7975-914C-0116CBDFF11C}"/>
              </a:ext>
            </a:extLst>
          </p:cNvPr>
          <p:cNvSpPr>
            <a:spLocks noGrp="1"/>
          </p:cNvSpPr>
          <p:nvPr>
            <p:ph idx="1"/>
          </p:nvPr>
        </p:nvSpPr>
        <p:spPr>
          <a:xfrm>
            <a:off x="1097280" y="1897625"/>
            <a:ext cx="10058400" cy="4365523"/>
          </a:xfrm>
        </p:spPr>
        <p:txBody>
          <a:bodyPr>
            <a:normAutofit fontScale="77500" lnSpcReduction="20000"/>
          </a:bodyPr>
          <a:lstStyle/>
          <a:p>
            <a:pPr algn="l"/>
            <a:r>
              <a:rPr lang="en-US" b="1" i="0" dirty="0">
                <a:solidFill>
                  <a:srgbClr val="2D3B45"/>
                </a:solidFill>
                <a:effectLst/>
                <a:latin typeface="Lato Extended"/>
              </a:rPr>
              <a:t>Purpose: </a:t>
            </a:r>
            <a:r>
              <a:rPr lang="en-US" b="0" i="0" dirty="0">
                <a:solidFill>
                  <a:srgbClr val="2D3B45"/>
                </a:solidFill>
                <a:effectLst/>
                <a:latin typeface="Lato Extended"/>
              </a:rPr>
              <a:t>To gain practice in recognizing and deploying the elements of a successful argument. </a:t>
            </a:r>
          </a:p>
          <a:p>
            <a:pPr algn="l"/>
            <a:r>
              <a:rPr lang="en-US" b="1" i="0" dirty="0">
                <a:solidFill>
                  <a:srgbClr val="2D3B45"/>
                </a:solidFill>
                <a:effectLst/>
                <a:latin typeface="Lato Extended"/>
              </a:rPr>
              <a:t>Task:</a:t>
            </a:r>
            <a:r>
              <a:rPr lang="en-US" b="0" i="0" dirty="0">
                <a:solidFill>
                  <a:srgbClr val="2D3B45"/>
                </a:solidFill>
                <a:effectLst/>
                <a:latin typeface="Lato Extended"/>
              </a:rPr>
              <a:t> Write a paper of at least 1,000 words in which you respond to one of the questions below, focusing on either </a:t>
            </a:r>
            <a:r>
              <a:rPr lang="en-US" b="0" i="1" dirty="0">
                <a:solidFill>
                  <a:srgbClr val="2D3B45"/>
                </a:solidFill>
                <a:effectLst/>
                <a:latin typeface="Lato Extended"/>
              </a:rPr>
              <a:t>The Left Hand of Darkness</a:t>
            </a:r>
            <a:r>
              <a:rPr lang="en-US" b="0" i="0" dirty="0">
                <a:solidFill>
                  <a:srgbClr val="2D3B45"/>
                </a:solidFill>
                <a:effectLst/>
                <a:latin typeface="Lato Extended"/>
              </a:rPr>
              <a:t> or </a:t>
            </a:r>
            <a:r>
              <a:rPr lang="en-US" b="0" i="1" dirty="0">
                <a:solidFill>
                  <a:srgbClr val="2D3B45"/>
                </a:solidFill>
                <a:effectLst/>
                <a:latin typeface="Lato Extended"/>
              </a:rPr>
              <a:t>The Hundred Thousand Kingdoms.</a:t>
            </a:r>
            <a:r>
              <a:rPr lang="en-US" b="0" i="0" dirty="0">
                <a:solidFill>
                  <a:srgbClr val="2D3B45"/>
                </a:solidFill>
                <a:effectLst/>
                <a:latin typeface="Lato Extended"/>
              </a:rPr>
              <a:t> Use MLA style (see the </a:t>
            </a:r>
            <a:r>
              <a:rPr lang="en-US" b="0" i="1" dirty="0">
                <a:solidFill>
                  <a:srgbClr val="2D3B45"/>
                </a:solidFill>
                <a:effectLst/>
                <a:latin typeface="Lato Extended"/>
              </a:rPr>
              <a:t>Pocket Style Manual</a:t>
            </a:r>
            <a:r>
              <a:rPr lang="en-US" b="0" i="0" dirty="0">
                <a:solidFill>
                  <a:srgbClr val="2D3B45"/>
                </a:solidFill>
                <a:effectLst/>
                <a:latin typeface="Lato Extended"/>
              </a:rPr>
              <a:t>) for the heading information, page numbering, in-text citations, and crediting any works you may cite other than the novel under discussion. (</a:t>
            </a:r>
            <a:r>
              <a:rPr lang="en-US" b="0" i="0" u="sng" dirty="0">
                <a:solidFill>
                  <a:srgbClr val="2D3B45"/>
                </a:solidFill>
                <a:effectLst/>
                <a:latin typeface="Lato Extended"/>
              </a:rPr>
              <a:t>Using outside research sources is discouraged, though. This is not a research paper</a:t>
            </a:r>
            <a:r>
              <a:rPr lang="en-US" b="0" i="0" dirty="0">
                <a:solidFill>
                  <a:srgbClr val="2D3B45"/>
                </a:solidFill>
                <a:effectLst/>
                <a:latin typeface="Lato Extended"/>
              </a:rPr>
              <a:t>.)</a:t>
            </a:r>
          </a:p>
          <a:p>
            <a:pPr algn="l"/>
            <a:r>
              <a:rPr lang="en-US" b="1" i="0" dirty="0">
                <a:solidFill>
                  <a:srgbClr val="2D3B45"/>
                </a:solidFill>
                <a:effectLst/>
                <a:latin typeface="Lato Extended"/>
              </a:rPr>
              <a:t>--For a model, see the sample MLA-style essay on p. 179 in the </a:t>
            </a:r>
            <a:r>
              <a:rPr lang="en-US" b="1" i="1" dirty="0">
                <a:solidFill>
                  <a:srgbClr val="2D3B45"/>
                </a:solidFill>
                <a:effectLst/>
                <a:latin typeface="Lato Extended"/>
              </a:rPr>
              <a:t>Pocket Style Manual</a:t>
            </a:r>
            <a:r>
              <a:rPr lang="en-US" b="1" i="0" dirty="0">
                <a:solidFill>
                  <a:srgbClr val="2D3B45"/>
                </a:solidFill>
                <a:effectLst/>
                <a:latin typeface="Lato Extended"/>
              </a:rPr>
              <a:t>. </a:t>
            </a:r>
            <a:r>
              <a:rPr lang="en-US" b="0" i="0" u="sng" dirty="0">
                <a:solidFill>
                  <a:srgbClr val="2D3B45"/>
                </a:solidFill>
                <a:effectLst/>
                <a:latin typeface="Lato Extended"/>
              </a:rPr>
              <a:t>Another tip</a:t>
            </a:r>
            <a:r>
              <a:rPr lang="en-US" b="0" i="0" dirty="0">
                <a:solidFill>
                  <a:srgbClr val="2D3B45"/>
                </a:solidFill>
                <a:effectLst/>
                <a:latin typeface="Lato Extended"/>
              </a:rPr>
              <a:t>: remember that you do not need to put the author's name in the parenthetical citation if it's already clear which author you're quoting. Just the page number will be enough.</a:t>
            </a:r>
          </a:p>
          <a:p>
            <a:pPr algn="l"/>
            <a:r>
              <a:rPr lang="en-US" b="1" i="0" dirty="0">
                <a:solidFill>
                  <a:srgbClr val="2D3B45"/>
                </a:solidFill>
                <a:effectLst/>
                <a:latin typeface="Lato Extended"/>
              </a:rPr>
              <a:t>Outcome:</a:t>
            </a:r>
            <a:r>
              <a:rPr lang="en-US" b="0" i="0" dirty="0">
                <a:solidFill>
                  <a:srgbClr val="2D3B45"/>
                </a:solidFill>
                <a:effectLst/>
                <a:latin typeface="Lato Extended"/>
              </a:rPr>
              <a:t> Composing and revising in context. With this essay, you'll address a definitively different audience than you did with the Letter of Recommendation essay. That audience was a general, popular one; for this paper, it's an academic one. (Assume that your audience is familiar with the novel you're discussing, so that they don't, for example, need lengthy, or any, plot summaries.)</a:t>
            </a:r>
          </a:p>
          <a:p>
            <a:pPr algn="l"/>
            <a:r>
              <a:rPr lang="en-US" b="0" i="0" dirty="0">
                <a:solidFill>
                  <a:srgbClr val="2D3B45"/>
                </a:solidFill>
                <a:effectLst/>
                <a:latin typeface="Lato Extended"/>
              </a:rPr>
              <a:t>Writing critical or analytical papers in an English course hones skills that are useful in fields like business, law, and communications as well as any academic field. The more people who can write in a way that is at once persuasive, ethical, and engaging, the better the world runs.</a:t>
            </a:r>
          </a:p>
          <a:p>
            <a:endParaRPr lang="en-US" dirty="0"/>
          </a:p>
        </p:txBody>
      </p:sp>
    </p:spTree>
    <p:extLst>
      <p:ext uri="{BB962C8B-B14F-4D97-AF65-F5344CB8AC3E}">
        <p14:creationId xmlns:p14="http://schemas.microsoft.com/office/powerpoint/2010/main" val="307603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33D0-6B57-A04A-3AC4-C28C77DA587E}"/>
              </a:ext>
            </a:extLst>
          </p:cNvPr>
          <p:cNvSpPr>
            <a:spLocks noGrp="1"/>
          </p:cNvSpPr>
          <p:nvPr>
            <p:ph type="title"/>
          </p:nvPr>
        </p:nvSpPr>
        <p:spPr/>
        <p:txBody>
          <a:bodyPr/>
          <a:lstStyle/>
          <a:p>
            <a:pPr algn="ctr"/>
            <a:r>
              <a:rPr lang="en-US" dirty="0"/>
              <a:t>Critical Analysis Essay assignment, continued</a:t>
            </a:r>
          </a:p>
        </p:txBody>
      </p:sp>
      <p:sp>
        <p:nvSpPr>
          <p:cNvPr id="3" name="Content Placeholder 2">
            <a:extLst>
              <a:ext uri="{FF2B5EF4-FFF2-40B4-BE49-F238E27FC236}">
                <a16:creationId xmlns:a16="http://schemas.microsoft.com/office/drawing/2014/main" id="{4DF21D5F-B8B8-B74E-67F7-97483566B511}"/>
              </a:ext>
            </a:extLst>
          </p:cNvPr>
          <p:cNvSpPr>
            <a:spLocks noGrp="1"/>
          </p:cNvSpPr>
          <p:nvPr>
            <p:ph idx="1"/>
          </p:nvPr>
        </p:nvSpPr>
        <p:spPr>
          <a:xfrm>
            <a:off x="1097280" y="1936955"/>
            <a:ext cx="10058400" cy="4355690"/>
          </a:xfrm>
        </p:spPr>
        <p:txBody>
          <a:bodyPr/>
          <a:lstStyle/>
          <a:p>
            <a:pPr algn="l"/>
            <a:r>
              <a:rPr lang="en-US" b="0" i="0" dirty="0">
                <a:solidFill>
                  <a:srgbClr val="2D3B45"/>
                </a:solidFill>
                <a:effectLst/>
                <a:latin typeface="Lato Extended"/>
              </a:rPr>
              <a:t>For any of the questions or options you choose, you will ground your argument in </a:t>
            </a:r>
            <a:r>
              <a:rPr lang="en-US" b="1" i="0" u="sng" dirty="0">
                <a:solidFill>
                  <a:srgbClr val="2D3B45"/>
                </a:solidFill>
                <a:effectLst/>
                <a:latin typeface="Lato Extended"/>
              </a:rPr>
              <a:t>close readings</a:t>
            </a:r>
            <a:r>
              <a:rPr lang="en-US" b="0" i="0" dirty="0">
                <a:solidFill>
                  <a:srgbClr val="2D3B45"/>
                </a:solidFill>
                <a:effectLst/>
                <a:latin typeface="Lato Extended"/>
              </a:rPr>
              <a:t> from the novel under discussion. This means that the body of your paper will consist of your analysis of at least two specific scenes or passages in the novel, in which you interpret the meaning of the moves the author makes--the descriptions of characters, the delineation of a narrator's or point-of-view character's thoughts, setting descriptions, striking word choices--and tie those moves to your thesis, which itself should point to a larger statement of meaning (i.e., interpretation) of the novel.</a:t>
            </a:r>
          </a:p>
          <a:p>
            <a:pPr algn="l"/>
            <a:r>
              <a:rPr lang="en-US" b="1" i="0" dirty="0">
                <a:solidFill>
                  <a:srgbClr val="2D3B45"/>
                </a:solidFill>
                <a:effectLst/>
                <a:latin typeface="Lato Extended"/>
              </a:rPr>
              <a:t>Your thesis should be specific and debatable</a:t>
            </a:r>
            <a:r>
              <a:rPr lang="en-US" b="0" i="0" dirty="0">
                <a:solidFill>
                  <a:srgbClr val="2D3B45"/>
                </a:solidFill>
                <a:effectLst/>
                <a:latin typeface="Lato Extended"/>
              </a:rPr>
              <a:t> (meaning that another thoughtful reader could disagree with it) and stated early in the paper--on the first page, in a paper of 4-6 pages like this one.</a:t>
            </a:r>
          </a:p>
          <a:p>
            <a:pPr algn="l"/>
            <a:r>
              <a:rPr lang="en-US" b="0" i="0" dirty="0">
                <a:solidFill>
                  <a:srgbClr val="2D3B45"/>
                </a:solidFill>
                <a:effectLst/>
                <a:latin typeface="Lato Extended"/>
              </a:rPr>
              <a:t>(</a:t>
            </a:r>
            <a:r>
              <a:rPr lang="en-US" b="0" i="1" dirty="0">
                <a:solidFill>
                  <a:srgbClr val="2D3B45"/>
                </a:solidFill>
                <a:effectLst/>
                <a:latin typeface="Lato Extended"/>
              </a:rPr>
              <a:t>Suggested questions about each of the two novels we have read then follow.)</a:t>
            </a:r>
            <a:endParaRPr lang="en-US" b="0" i="0" dirty="0">
              <a:solidFill>
                <a:srgbClr val="2D3B45"/>
              </a:solidFill>
              <a:effectLst/>
              <a:latin typeface="Lato Extended"/>
            </a:endParaRPr>
          </a:p>
          <a:p>
            <a:endParaRPr lang="en-US" dirty="0"/>
          </a:p>
        </p:txBody>
      </p:sp>
    </p:spTree>
    <p:extLst>
      <p:ext uri="{BB962C8B-B14F-4D97-AF65-F5344CB8AC3E}">
        <p14:creationId xmlns:p14="http://schemas.microsoft.com/office/powerpoint/2010/main" val="1246466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F60D3-9CA7-8F3B-EF7A-62705FC59866}"/>
              </a:ext>
            </a:extLst>
          </p:cNvPr>
          <p:cNvSpPr>
            <a:spLocks noGrp="1"/>
          </p:cNvSpPr>
          <p:nvPr>
            <p:ph type="title"/>
          </p:nvPr>
        </p:nvSpPr>
        <p:spPr/>
        <p:txBody>
          <a:bodyPr>
            <a:normAutofit/>
          </a:bodyPr>
          <a:lstStyle/>
          <a:p>
            <a:pPr algn="ctr"/>
            <a:r>
              <a:rPr lang="en-US" sz="3600" dirty="0"/>
              <a:t>Critical Essay Grading Guidelines—</a:t>
            </a:r>
            <a:br>
              <a:rPr lang="en-US" sz="3600" dirty="0"/>
            </a:br>
            <a:r>
              <a:rPr lang="en-US" sz="3600" dirty="0"/>
              <a:t>Before Updating for the Age of Generative AI</a:t>
            </a:r>
          </a:p>
        </p:txBody>
      </p:sp>
      <p:sp>
        <p:nvSpPr>
          <p:cNvPr id="3" name="Content Placeholder 2">
            <a:extLst>
              <a:ext uri="{FF2B5EF4-FFF2-40B4-BE49-F238E27FC236}">
                <a16:creationId xmlns:a16="http://schemas.microsoft.com/office/drawing/2014/main" id="{682388E3-FA73-F403-E9BE-9598BF410991}"/>
              </a:ext>
            </a:extLst>
          </p:cNvPr>
          <p:cNvSpPr>
            <a:spLocks noGrp="1"/>
          </p:cNvSpPr>
          <p:nvPr>
            <p:ph idx="1"/>
          </p:nvPr>
        </p:nvSpPr>
        <p:spPr>
          <a:xfrm>
            <a:off x="1097280" y="2104103"/>
            <a:ext cx="10058400" cy="3764989"/>
          </a:xfrm>
        </p:spPr>
        <p:txBody>
          <a:bodyPr>
            <a:normAutofit fontScale="85000" lnSpcReduction="20000"/>
          </a:bodyPr>
          <a:lstStyle/>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A</a:t>
            </a:r>
            <a:r>
              <a:rPr lang="en-US" sz="1800" dirty="0">
                <a:effectLst/>
                <a:latin typeface="Arial" panose="020B0604020202020204" pitchFamily="34" charset="0"/>
                <a:ea typeface="Calibri" panose="020F0502020204030204" pitchFamily="34" charset="0"/>
                <a:cs typeface="Times New Roman" panose="02020603050405020304" pitchFamily="18" charset="0"/>
              </a:rPr>
              <a:t> is the grade for papers that include the following traits: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--The thesis is original, </a:t>
            </a:r>
            <a:r>
              <a:rPr lang="en-US" sz="1800" u="sng" dirty="0">
                <a:effectLst/>
                <a:latin typeface="Arial" panose="020B0604020202020204" pitchFamily="34" charset="0"/>
                <a:ea typeface="Calibri" panose="020F0502020204030204" pitchFamily="34" charset="0"/>
                <a:cs typeface="Times New Roman" panose="02020603050405020304" pitchFamily="18" charset="0"/>
              </a:rPr>
              <a:t>debatable</a:t>
            </a:r>
            <a:r>
              <a:rPr lang="en-US" sz="1800" dirty="0">
                <a:effectLst/>
                <a:latin typeface="Arial" panose="020B0604020202020204" pitchFamily="34" charset="0"/>
                <a:ea typeface="Calibri" panose="020F0502020204030204" pitchFamily="34" charset="0"/>
                <a:cs typeface="Times New Roman" panose="02020603050405020304" pitchFamily="18" charset="0"/>
              </a:rPr>
              <a:t>, and insightful. It tells the reader something the reader didn’t already know. It makes a specific claim rather than a general observation.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--The paper uses supporting points that are clearly grounded in the text of the work(s) under discussion. Quotes of specific scenes or passages are used to clearly illuminate and develop the argument, and every portion of a quote is commented upon in the paper.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--The writer convincingly (and respectfully) rebuts valid counter-arguments to his/her/their thesis.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--The writer’s </a:t>
            </a:r>
            <a:r>
              <a:rPr lang="en-US" sz="1800" u="sng" dirty="0">
                <a:effectLst/>
                <a:latin typeface="Arial" panose="020B0604020202020204" pitchFamily="34" charset="0"/>
                <a:ea typeface="Calibri" panose="020F0502020204030204" pitchFamily="34" charset="0"/>
                <a:cs typeface="Times New Roman" panose="02020603050405020304" pitchFamily="18" charset="0"/>
              </a:rPr>
              <a:t>ethos</a:t>
            </a:r>
            <a:r>
              <a:rPr lang="en-US" sz="1800" dirty="0">
                <a:effectLst/>
                <a:latin typeface="Arial" panose="020B0604020202020204" pitchFamily="34" charset="0"/>
                <a:ea typeface="Calibri" panose="020F0502020204030204" pitchFamily="34" charset="0"/>
                <a:cs typeface="Times New Roman" panose="02020603050405020304" pitchFamily="18" charset="0"/>
              </a:rPr>
              <a:t> is good; the writer does not use slang and doesn’t disrespect or dismiss any opponents to the writer’s argument.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--The prose style is clear, elegant, and sophisticated. The paper is close to error-free.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39913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27D41-5CA9-904F-85D3-C4BF5F774F77}"/>
              </a:ext>
            </a:extLst>
          </p:cNvPr>
          <p:cNvSpPr>
            <a:spLocks noGrp="1"/>
          </p:cNvSpPr>
          <p:nvPr>
            <p:ph type="title"/>
          </p:nvPr>
        </p:nvSpPr>
        <p:spPr>
          <a:xfrm>
            <a:off x="1097280" y="286604"/>
            <a:ext cx="10058400" cy="1050584"/>
          </a:xfrm>
        </p:spPr>
        <p:txBody>
          <a:bodyPr>
            <a:normAutofit fontScale="90000"/>
          </a:bodyPr>
          <a:lstStyle/>
          <a:p>
            <a:pPr algn="ctr"/>
            <a:r>
              <a:rPr lang="en-US" sz="3600" dirty="0"/>
              <a:t>Critical Essay Grading Guidelines—</a:t>
            </a:r>
            <a:br>
              <a:rPr lang="en-US" sz="3600" dirty="0"/>
            </a:br>
            <a:r>
              <a:rPr lang="en-US" sz="3600" dirty="0"/>
              <a:t>After Updating for the Age of Generative AI</a:t>
            </a:r>
          </a:p>
        </p:txBody>
      </p:sp>
      <p:sp>
        <p:nvSpPr>
          <p:cNvPr id="3" name="Content Placeholder 2">
            <a:extLst>
              <a:ext uri="{FF2B5EF4-FFF2-40B4-BE49-F238E27FC236}">
                <a16:creationId xmlns:a16="http://schemas.microsoft.com/office/drawing/2014/main" id="{500CDB55-C03A-0A89-1A89-A802C9B499DE}"/>
              </a:ext>
            </a:extLst>
          </p:cNvPr>
          <p:cNvSpPr>
            <a:spLocks noGrp="1"/>
          </p:cNvSpPr>
          <p:nvPr>
            <p:ph idx="1"/>
          </p:nvPr>
        </p:nvSpPr>
        <p:spPr>
          <a:xfrm>
            <a:off x="1097280" y="1632155"/>
            <a:ext cx="10058400" cy="4562168"/>
          </a:xfrm>
        </p:spPr>
        <p:txBody>
          <a:bodyPr>
            <a:normAutofit fontScale="77500" lnSpcReduction="20000"/>
          </a:bodyPr>
          <a:lstStyle/>
          <a:p>
            <a:pPr marL="0" marR="0" algn="ctr">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A</a:t>
            </a:r>
            <a:r>
              <a:rPr lang="en-US" sz="1800" dirty="0">
                <a:effectLst/>
                <a:latin typeface="Arial" panose="020B0604020202020204" pitchFamily="34" charset="0"/>
                <a:ea typeface="Calibri" panose="020F0502020204030204" pitchFamily="34" charset="0"/>
                <a:cs typeface="Times New Roman" panose="02020603050405020304" pitchFamily="18" charset="0"/>
              </a:rPr>
              <a:t> is the grade for papers that include the following traits: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--The thesis is </a:t>
            </a:r>
            <a:r>
              <a:rPr lang="en-US" sz="1800" b="1" dirty="0">
                <a:effectLst/>
                <a:latin typeface="Arial" panose="020B0604020202020204" pitchFamily="34" charset="0"/>
                <a:ea typeface="Calibri" panose="020F0502020204030204" pitchFamily="34" charset="0"/>
                <a:cs typeface="Times New Roman" panose="02020603050405020304" pitchFamily="18" charset="0"/>
              </a:rPr>
              <a:t>original, meaning that it sounds like it came from a specific person</a:t>
            </a:r>
            <a:r>
              <a:rPr lang="en-US" sz="1800" dirty="0">
                <a:effectLst/>
                <a:latin typeface="Arial" panose="020B0604020202020204" pitchFamily="34" charset="0"/>
                <a:ea typeface="Calibri" panose="020F0502020204030204" pitchFamily="34" charset="0"/>
                <a:cs typeface="Times New Roman" panose="02020603050405020304" pitchFamily="18" charset="0"/>
              </a:rPr>
              <a:t>. The thesis should be </a:t>
            </a:r>
            <a:r>
              <a:rPr lang="en-US" sz="1800" u="sng" dirty="0">
                <a:effectLst/>
                <a:latin typeface="Arial" panose="020B0604020202020204" pitchFamily="34" charset="0"/>
                <a:ea typeface="Calibri" panose="020F0502020204030204" pitchFamily="34" charset="0"/>
                <a:cs typeface="Times New Roman" panose="02020603050405020304" pitchFamily="18" charset="0"/>
              </a:rPr>
              <a:t>debatable</a:t>
            </a:r>
            <a:r>
              <a:rPr lang="en-US" sz="1800" dirty="0">
                <a:effectLst/>
                <a:latin typeface="Arial" panose="020B0604020202020204" pitchFamily="34" charset="0"/>
                <a:ea typeface="Calibri" panose="020F0502020204030204" pitchFamily="34" charset="0"/>
                <a:cs typeface="Times New Roman" panose="02020603050405020304" pitchFamily="18" charset="0"/>
              </a:rPr>
              <a:t> and insightful. It tells the reader something the reader didn’t already know. It makes a specific claim rather than a general observation.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--The paper uses supporting points that are clearly grounded in the text of the work(s) under discussion. Quotes of specific scenes or passages are used to clearly illuminate and develop the argument, and every portion of a quote is commented upon in the paper. </a:t>
            </a:r>
            <a:r>
              <a:rPr lang="en-US" sz="1800" b="1" dirty="0">
                <a:effectLst/>
                <a:latin typeface="Arial" panose="020B0604020202020204" pitchFamily="34" charset="0"/>
                <a:ea typeface="Calibri" panose="020F0502020204030204" pitchFamily="34" charset="0"/>
                <a:cs typeface="Times New Roman" panose="02020603050405020304" pitchFamily="18" charset="0"/>
              </a:rPr>
              <a:t>All works must be referred to in in-text citations as well as a bibliography page.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--The writer convincingly (and respectfully) rebuts valid counter-arguments to his/her/their thesis. </a:t>
            </a:r>
            <a:r>
              <a:rPr lang="en-US" sz="1800" b="1" dirty="0">
                <a:effectLst/>
                <a:latin typeface="Arial" panose="020B0604020202020204" pitchFamily="34" charset="0"/>
                <a:ea typeface="Calibri" panose="020F0502020204030204" pitchFamily="34" charset="0"/>
                <a:cs typeface="Times New Roman" panose="02020603050405020304" pitchFamily="18" charset="0"/>
              </a:rPr>
              <a:t>Counter-arguments should be summarized and rebutted wherever it makes most rhetorical sense to do so.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--The writer’s </a:t>
            </a:r>
            <a:r>
              <a:rPr lang="en-US" sz="1800" u="sng" dirty="0">
                <a:effectLst/>
                <a:latin typeface="Arial" panose="020B0604020202020204" pitchFamily="34" charset="0"/>
                <a:ea typeface="Calibri" panose="020F0502020204030204" pitchFamily="34" charset="0"/>
                <a:cs typeface="Times New Roman" panose="02020603050405020304" pitchFamily="18" charset="0"/>
              </a:rPr>
              <a:t>ethos</a:t>
            </a:r>
            <a:r>
              <a:rPr lang="en-US" sz="1800" dirty="0">
                <a:effectLst/>
                <a:latin typeface="Arial" panose="020B0604020202020204" pitchFamily="34" charset="0"/>
                <a:ea typeface="Calibri" panose="020F0502020204030204" pitchFamily="34" charset="0"/>
                <a:cs typeface="Times New Roman" panose="02020603050405020304" pitchFamily="18" charset="0"/>
              </a:rPr>
              <a:t> is good; the writer does not use slang and doesn’t disrespect or dismiss any opponents to the writer’s argument.</a:t>
            </a:r>
            <a:r>
              <a:rPr lang="en-US" sz="1800" b="1" dirty="0">
                <a:effectLst/>
                <a:latin typeface="Arial" panose="020B0604020202020204" pitchFamily="34" charset="0"/>
                <a:ea typeface="Calibri" panose="020F0502020204030204" pitchFamily="34" charset="0"/>
                <a:cs typeface="Times New Roman" panose="02020603050405020304" pitchFamily="18" charset="0"/>
              </a:rPr>
              <a:t> Writers should feel encouraged to include references to personal experience (and to use the first-person pronoun) in supporting their arguments. Humor is acceptable.</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rPr>
              <a:t>	--The prose style is clear, </a:t>
            </a:r>
            <a:r>
              <a:rPr lang="en-US" sz="1800" strike="sngStrike" dirty="0">
                <a:effectLst/>
                <a:latin typeface="Arial" panose="020B0604020202020204" pitchFamily="34" charset="0"/>
                <a:ea typeface="Calibri" panose="020F0502020204030204" pitchFamily="34" charset="0"/>
              </a:rPr>
              <a:t>elegant, and sophisticated</a:t>
            </a:r>
            <a:r>
              <a:rPr lang="en-US" sz="1800" dirty="0">
                <a:effectLst/>
                <a:latin typeface="Arial" panose="020B0604020202020204" pitchFamily="34" charset="0"/>
                <a:ea typeface="Calibri" panose="020F0502020204030204" pitchFamily="34" charset="0"/>
              </a:rPr>
              <a:t>. The paper is close to error-free. </a:t>
            </a:r>
            <a:r>
              <a:rPr lang="en-US" sz="1800" b="1" dirty="0">
                <a:effectLst/>
                <a:latin typeface="Arial" panose="020B0604020202020204" pitchFamily="34" charset="0"/>
                <a:ea typeface="Calibri" panose="020F0502020204030204" pitchFamily="34" charset="0"/>
              </a:rPr>
              <a:t>Writers should feel encouraged to use a more poetical style, including metaphors, in connecting subjects and emotions to real-world objects and actions. Writers should feel encouraged to sound like themselves.</a:t>
            </a:r>
            <a:endParaRPr lang="en-US" dirty="0"/>
          </a:p>
        </p:txBody>
      </p:sp>
    </p:spTree>
    <p:extLst>
      <p:ext uri="{BB962C8B-B14F-4D97-AF65-F5344CB8AC3E}">
        <p14:creationId xmlns:p14="http://schemas.microsoft.com/office/powerpoint/2010/main" val="2655787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E2123-3065-D525-CD0E-A333FB2356BA}"/>
              </a:ext>
            </a:extLst>
          </p:cNvPr>
          <p:cNvSpPr>
            <a:spLocks noGrp="1"/>
          </p:cNvSpPr>
          <p:nvPr>
            <p:ph type="title"/>
          </p:nvPr>
        </p:nvSpPr>
        <p:spPr>
          <a:xfrm>
            <a:off x="1097280" y="148951"/>
            <a:ext cx="10058400" cy="1450757"/>
          </a:xfrm>
        </p:spPr>
        <p:txBody>
          <a:bodyPr/>
          <a:lstStyle/>
          <a:p>
            <a:pPr algn="ctr"/>
            <a:r>
              <a:rPr lang="en-US" dirty="0" err="1"/>
              <a:t>TILTing</a:t>
            </a:r>
            <a:r>
              <a:rPr lang="en-US" dirty="0"/>
              <a:t> the Final Portfolio</a:t>
            </a:r>
            <a:br>
              <a:rPr lang="en-US" dirty="0"/>
            </a:br>
            <a:r>
              <a:rPr lang="en-US" dirty="0"/>
              <a:t>in Writing Fiction (English 237)</a:t>
            </a:r>
          </a:p>
        </p:txBody>
      </p:sp>
      <p:sp>
        <p:nvSpPr>
          <p:cNvPr id="3" name="Content Placeholder 2">
            <a:extLst>
              <a:ext uri="{FF2B5EF4-FFF2-40B4-BE49-F238E27FC236}">
                <a16:creationId xmlns:a16="http://schemas.microsoft.com/office/drawing/2014/main" id="{BB1A7B3F-4AB7-63BB-3B0F-807F37FECD5E}"/>
              </a:ext>
            </a:extLst>
          </p:cNvPr>
          <p:cNvSpPr>
            <a:spLocks noGrp="1"/>
          </p:cNvSpPr>
          <p:nvPr>
            <p:ph idx="1"/>
          </p:nvPr>
        </p:nvSpPr>
        <p:spPr>
          <a:xfrm>
            <a:off x="1097280" y="2108201"/>
            <a:ext cx="10058400" cy="4076289"/>
          </a:xfrm>
        </p:spPr>
        <p:txBody>
          <a:bodyPr>
            <a:normAutofit fontScale="92500" lnSpcReduction="20000"/>
          </a:bodyPr>
          <a:lstStyle/>
          <a:p>
            <a:r>
              <a:rPr lang="en-US" b="1" u="sng" dirty="0">
                <a:latin typeface="Lato Extended"/>
              </a:rPr>
              <a:t>The old guidelines</a:t>
            </a:r>
            <a:r>
              <a:rPr lang="en-US" dirty="0">
                <a:latin typeface="Lato Extended"/>
              </a:rPr>
              <a:t>:</a:t>
            </a:r>
            <a:r>
              <a:rPr lang="en-US" b="0" i="0" dirty="0">
                <a:solidFill>
                  <a:srgbClr val="2D3B45"/>
                </a:solidFill>
                <a:effectLst/>
                <a:latin typeface="Lato Extended"/>
              </a:rPr>
              <a:t> </a:t>
            </a:r>
          </a:p>
          <a:p>
            <a:pPr algn="l"/>
            <a:r>
              <a:rPr lang="en-US" b="0" i="0" dirty="0">
                <a:solidFill>
                  <a:srgbClr val="2D3B45"/>
                </a:solidFill>
                <a:effectLst/>
                <a:latin typeface="Lato Extended"/>
              </a:rPr>
              <a:t>The final portfolio should consist of just ONE file which should include:</a:t>
            </a:r>
          </a:p>
          <a:p>
            <a:pPr algn="l"/>
            <a:r>
              <a:rPr lang="en-US" b="0" i="0" dirty="0">
                <a:solidFill>
                  <a:srgbClr val="2D3B45"/>
                </a:solidFill>
                <a:effectLst/>
                <a:latin typeface="Lato Extended"/>
              </a:rPr>
              <a:t>--the revised version of </a:t>
            </a:r>
            <a:r>
              <a:rPr lang="en-US" b="1" i="0" dirty="0">
                <a:solidFill>
                  <a:srgbClr val="2D3B45"/>
                </a:solidFill>
                <a:effectLst/>
                <a:latin typeface="Lato Extended"/>
              </a:rPr>
              <a:t>one</a:t>
            </a:r>
            <a:r>
              <a:rPr lang="en-US" b="0" i="0" dirty="0">
                <a:solidFill>
                  <a:srgbClr val="2D3B45"/>
                </a:solidFill>
                <a:effectLst/>
                <a:latin typeface="Lato Extended"/>
              </a:rPr>
              <a:t> of your story drafts from the course--</a:t>
            </a:r>
            <a:r>
              <a:rPr lang="en-US" b="1" i="0" dirty="0">
                <a:solidFill>
                  <a:srgbClr val="2D3B45"/>
                </a:solidFill>
                <a:effectLst/>
                <a:latin typeface="Lato Extended"/>
              </a:rPr>
              <a:t>or</a:t>
            </a:r>
            <a:r>
              <a:rPr lang="en-US" b="0" i="0" dirty="0">
                <a:solidFill>
                  <a:srgbClr val="2D3B45"/>
                </a:solidFill>
                <a:effectLst/>
                <a:latin typeface="Lato Extended"/>
              </a:rPr>
              <a:t> of all three installments of a longer work, if that's what you turned in for Stories 1-3</a:t>
            </a:r>
          </a:p>
          <a:p>
            <a:pPr algn="l"/>
            <a:r>
              <a:rPr lang="en-US" b="0" i="0" dirty="0">
                <a:solidFill>
                  <a:srgbClr val="2D3B45"/>
                </a:solidFill>
                <a:effectLst/>
                <a:latin typeface="Lato Extended"/>
              </a:rPr>
              <a:t>--a cover essay of around 750 words (can go longer) in which you address the following points:</a:t>
            </a:r>
          </a:p>
          <a:p>
            <a:pPr algn="l">
              <a:buFont typeface="Arial" panose="020B0604020202020204" pitchFamily="34" charset="0"/>
              <a:buChar char="•"/>
            </a:pPr>
            <a:r>
              <a:rPr lang="en-US" b="0" i="0" dirty="0">
                <a:solidFill>
                  <a:srgbClr val="2D3B45"/>
                </a:solidFill>
                <a:effectLst/>
                <a:latin typeface="Lato Extended"/>
              </a:rPr>
              <a:t>what you were trying to accomplish in the story and how closely, or not, the revised version has reached those goals, in your view</a:t>
            </a:r>
          </a:p>
          <a:p>
            <a:pPr algn="l">
              <a:buFont typeface="Arial" panose="020B0604020202020204" pitchFamily="34" charset="0"/>
              <a:buChar char="•"/>
            </a:pPr>
            <a:r>
              <a:rPr lang="en-US" b="0" i="0" dirty="0">
                <a:solidFill>
                  <a:srgbClr val="2D3B45"/>
                </a:solidFill>
                <a:effectLst/>
                <a:latin typeface="Lato Extended"/>
              </a:rPr>
              <a:t>what the reasons are for the changes you made in revision</a:t>
            </a:r>
          </a:p>
          <a:p>
            <a:pPr algn="l">
              <a:buFont typeface="Arial" panose="020B0604020202020204" pitchFamily="34" charset="0"/>
              <a:buChar char="•"/>
            </a:pPr>
            <a:r>
              <a:rPr lang="en-US" b="0" i="0" dirty="0">
                <a:solidFill>
                  <a:srgbClr val="2D3B45"/>
                </a:solidFill>
                <a:effectLst/>
                <a:latin typeface="Lato Extended"/>
              </a:rPr>
              <a:t>your assessment of your goals/tastes/motivations in writing fiction.</a:t>
            </a:r>
          </a:p>
          <a:p>
            <a:endParaRPr lang="en-US" b="0" i="0" dirty="0">
              <a:solidFill>
                <a:srgbClr val="2D3B45"/>
              </a:solidFill>
              <a:effectLst/>
              <a:latin typeface="Lato Extended"/>
            </a:endParaRPr>
          </a:p>
          <a:p>
            <a:endParaRPr lang="en-US" dirty="0"/>
          </a:p>
        </p:txBody>
      </p:sp>
    </p:spTree>
    <p:extLst>
      <p:ext uri="{BB962C8B-B14F-4D97-AF65-F5344CB8AC3E}">
        <p14:creationId xmlns:p14="http://schemas.microsoft.com/office/powerpoint/2010/main" val="3433256532"/>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171</TotalTime>
  <Words>2302</Words>
  <Application>Microsoft Office PowerPoint</Application>
  <PresentationFormat>Widescreen</PresentationFormat>
  <Paragraphs>105</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Book Antiqua</vt:lpstr>
      <vt:lpstr>Calibri</vt:lpstr>
      <vt:lpstr>Chalkduster</vt:lpstr>
      <vt:lpstr>Comic Sans MS</vt:lpstr>
      <vt:lpstr>Georgia Pro Cond Light</vt:lpstr>
      <vt:lpstr>Lato Extended</vt:lpstr>
      <vt:lpstr>Speak Pro</vt:lpstr>
      <vt:lpstr>RetrospectVTI</vt:lpstr>
      <vt:lpstr>TILTing English Assignments</vt:lpstr>
      <vt:lpstr>TILT = Transparency in Learning and Teaching</vt:lpstr>
      <vt:lpstr>Secret Handshakes</vt:lpstr>
      <vt:lpstr>Three Mainstays of any TILT-ed Assignment</vt:lpstr>
      <vt:lpstr>An example from English 101— Critical Analysis Essay Assignment</vt:lpstr>
      <vt:lpstr>Critical Analysis Essay assignment, continued</vt:lpstr>
      <vt:lpstr>Critical Essay Grading Guidelines— Before Updating for the Age of Generative AI</vt:lpstr>
      <vt:lpstr>Critical Essay Grading Guidelines— After Updating for the Age of Generative AI</vt:lpstr>
      <vt:lpstr>TILTing the Final Portfolio in Writing Fiction (English 237)</vt:lpstr>
      <vt:lpstr>TILTing the Final Portfolio in Writing Fiction (English 237)</vt:lpstr>
      <vt:lpstr>TILTing the Final Portfolio in Writing Fiction (English 237)</vt:lpstr>
      <vt:lpstr>TILTing the Final Portfolio in Writing Fiction (English 237)</vt:lpstr>
      <vt:lpstr>Alternative Assignments—Zine Project (in combined English 101/ First-Year Seminar)</vt:lpstr>
      <vt:lpstr>Example of a zine grading rubric</vt:lpstr>
      <vt:lpstr>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TILTing English Assignments</dc:title>
  <dc:creator>cara diaconoff</dc:creator>
  <cp:lastModifiedBy>Susan Hampson</cp:lastModifiedBy>
  <cp:revision>7</cp:revision>
  <dcterms:created xsi:type="dcterms:W3CDTF">2024-10-28T07:38:54Z</dcterms:created>
  <dcterms:modified xsi:type="dcterms:W3CDTF">2025-01-30T18:04:20Z</dcterms:modified>
</cp:coreProperties>
</file>