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8"/>
  </p:notesMasterIdLst>
  <p:sldIdLst>
    <p:sldId id="258" r:id="rId5"/>
    <p:sldId id="261" r:id="rId6"/>
    <p:sldId id="280" r:id="rId7"/>
    <p:sldId id="281" r:id="rId8"/>
    <p:sldId id="260" r:id="rId9"/>
    <p:sldId id="263" r:id="rId10"/>
    <p:sldId id="262" r:id="rId11"/>
    <p:sldId id="283" r:id="rId12"/>
    <p:sldId id="268" r:id="rId13"/>
    <p:sldId id="269" r:id="rId14"/>
    <p:sldId id="289" r:id="rId15"/>
    <p:sldId id="285" r:id="rId16"/>
    <p:sldId id="287" r:id="rId17"/>
    <p:sldId id="259" r:id="rId18"/>
    <p:sldId id="272" r:id="rId19"/>
    <p:sldId id="274" r:id="rId20"/>
    <p:sldId id="288" r:id="rId21"/>
    <p:sldId id="271" r:id="rId22"/>
    <p:sldId id="270" r:id="rId23"/>
    <p:sldId id="264" r:id="rId24"/>
    <p:sldId id="275" r:id="rId25"/>
    <p:sldId id="276" r:id="rId26"/>
    <p:sldId id="267" r:id="rId27"/>
    <p:sldId id="277" r:id="rId28"/>
    <p:sldId id="265" r:id="rId29"/>
    <p:sldId id="279" r:id="rId30"/>
    <p:sldId id="290" r:id="rId31"/>
    <p:sldId id="291" r:id="rId32"/>
    <p:sldId id="292" r:id="rId33"/>
    <p:sldId id="293" r:id="rId34"/>
    <p:sldId id="294" r:id="rId35"/>
    <p:sldId id="295" r:id="rId36"/>
    <p:sldId id="27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thzel Moreno" initials="IM" lastIdx="1" clrIdx="0">
    <p:extLst>
      <p:ext uri="{19B8F6BF-5375-455C-9EA6-DF929625EA0E}">
        <p15:presenceInfo xmlns:p15="http://schemas.microsoft.com/office/powerpoint/2012/main" userId="S-1-5-21-207100947-4170865959-2323806887-1959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779021-2A8D-54D6-FCF3-C44A81A4858B}" v="8" dt="2022-05-11T18:29:07.7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7ED908-6F7B-4144-B24F-5178A8D837C9}" type="datetimeFigureOut">
              <a:rPr lang="en-US" smtClean="0"/>
              <a:t>5/11/2022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D9F401-87A4-694D-A1D3-380370B1805C}" type="slidenum">
              <a:rPr lang="en-US" smtClean="0"/>
              <a:t>‹#›</a:t>
            </a:fld>
            <a:endParaRPr lang="en-US"/>
          </a:p>
        </p:txBody>
      </p:sp>
    </p:spTree>
    <p:extLst>
      <p:ext uri="{BB962C8B-B14F-4D97-AF65-F5344CB8AC3E}">
        <p14:creationId xmlns:p14="http://schemas.microsoft.com/office/powerpoint/2010/main" val="1783817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it.ly/2ZeqX7O"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it.ly/2A1mOLR"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igrad.com/signup" TargetMode="External"/><Relationship Id="rId5" Type="http://schemas.openxmlformats.org/officeDocument/2006/relationships/hyperlink" Target="https://www.bellevuecollege.edu/workstudy/" TargetMode="External"/><Relationship Id="rId4" Type="http://schemas.openxmlformats.org/officeDocument/2006/relationships/hyperlink" Target="https://www.bellevuecollege.edu/fa/apply/applicant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ogin.microsoftonline.com/common/oauth2/authorize?client_id=00000002-0000-0ff1-ce00-000000000000&amp;redirect_uri=https%3a%2f%2foutlook.office.com%2fowa%2f&amp;resource=00000002-0000-0ff1-ce00-000000000000&amp;response_mode=form_post&amp;response_type=code+id_token&amp;scope=openid&amp;msafed=0&amp;client-request-id=ad3488da-a56d-4fd3-84bf-a4e12a46d9a2&amp;protectedtoken=true&amp;domain_hint=bellevuecollege.edu&amp;nonce=637237823611916327.20ab2125-0854-4d92-b5ee-461c7444e750&amp;state=DYvBDoMgEAWh_kvTCwrLwurB9FtAXpomGJMm2t93DzNzGmuMGZSHYr3KSI5CUWaKOYQl5Egyki-VAiXn58SO20KuJsBxDpswMyR5q-9rOv5lev9Q-r5W9I7rxHZoPxjRzufVVuzl228&amp;sso_nonce=AQABAAAAAAAm-06blBE1TpVMil8KPQ416CFAVPNeNYj9tRTM7rqhxPgjONYiK7TrYBLK_FIehmoQ8hI0P-RQg4Iu8V3r0mHp6HDWcozSEpDJ1dsYrvlapyAA&amp;mscrid=ad3488da-a56d-4fd3-84bf-a4e12a46d9a2" TargetMode="External"/><Relationship Id="rId7" Type="http://schemas.openxmlformats.org/officeDocument/2006/relationships/hyperlink" Target="https://www.ctc.edu/~bellevue/wccba/waci600.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bellevuecollege.edu/location/maps/main/" TargetMode="External"/><Relationship Id="rId5" Type="http://schemas.openxmlformats.org/officeDocument/2006/relationships/hyperlink" Target="https://www.ctc.edu/~bellevue/student/waci003.html" TargetMode="External"/><Relationship Id="rId4" Type="http://schemas.openxmlformats.org/officeDocument/2006/relationships/hyperlink" Target="https://www.bellevuecollege.edu/canva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llevuecollege.edu/intakequestionnair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atalog.bellevuecollege.edu/content.php?catoid=7&amp;navoid=29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Greet the audience</a:t>
            </a:r>
          </a:p>
          <a:p>
            <a:pPr marL="171450" indent="-171450">
              <a:buFont typeface="Arial" panose="020B0604020202020204" pitchFamily="34" charset="0"/>
              <a:buChar char="•"/>
            </a:pPr>
            <a:r>
              <a:rPr lang="en-US"/>
              <a:t>Introduce</a:t>
            </a:r>
            <a:r>
              <a:rPr lang="en-US" baseline="0"/>
              <a:t> yourself </a:t>
            </a:r>
          </a:p>
          <a:p>
            <a:pPr marL="171450" indent="-171450">
              <a:buFont typeface="Arial" panose="020B0604020202020204" pitchFamily="34" charset="0"/>
              <a:buChar char="•"/>
            </a:pPr>
            <a:r>
              <a:rPr lang="en-US"/>
              <a:t>Check for accessibility </a:t>
            </a:r>
          </a:p>
        </p:txBody>
      </p:sp>
      <p:sp>
        <p:nvSpPr>
          <p:cNvPr id="4" name="Slide Number Placeholder 3"/>
          <p:cNvSpPr>
            <a:spLocks noGrp="1"/>
          </p:cNvSpPr>
          <p:nvPr>
            <p:ph type="sldNum" sz="quarter" idx="10"/>
          </p:nvPr>
        </p:nvSpPr>
        <p:spPr/>
        <p:txBody>
          <a:bodyPr/>
          <a:lstStyle/>
          <a:p>
            <a:fld id="{D91CA42F-8B00-E145-8FA8-DACA64EF5E4B}" type="slidenum">
              <a:rPr lang="en-US" smtClean="0"/>
              <a:t>1</a:t>
            </a:fld>
            <a:endParaRPr lang="en-US"/>
          </a:p>
        </p:txBody>
      </p:sp>
    </p:spTree>
    <p:extLst>
      <p:ext uri="{BB962C8B-B14F-4D97-AF65-F5344CB8AC3E}">
        <p14:creationId xmlns:p14="http://schemas.microsoft.com/office/powerpoint/2010/main" val="1743195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a:t>Each of these boxes is hyperlinked to the website for that office. If the students wish</a:t>
            </a:r>
            <a:r>
              <a:rPr lang="en-US" baseline="0"/>
              <a:t> to learn more they can access this PPT online and visit these sites.</a:t>
            </a:r>
            <a:endParaRPr lang="en-US"/>
          </a:p>
          <a:p>
            <a:pPr marL="171450" indent="-171450" defTabSz="934974">
              <a:buFont typeface="Arial" panose="020B0604020202020204" pitchFamily="34" charset="0"/>
              <a:buChar char="•"/>
              <a:defRPr/>
            </a:pPr>
            <a:r>
              <a:rPr lang="en-US"/>
              <a:t>Academic advising: Course selection and educational planning, degree/certificate requirements, transfer questions</a:t>
            </a:r>
          </a:p>
          <a:p>
            <a:pPr marL="171450" indent="-171450" defTabSz="934974">
              <a:buFont typeface="Arial" panose="020B0604020202020204" pitchFamily="34" charset="0"/>
              <a:buChar char="•"/>
              <a:defRPr/>
            </a:pPr>
            <a:r>
              <a:rPr lang="en-US"/>
              <a:t>Academic</a:t>
            </a:r>
            <a:r>
              <a:rPr lang="en-US" baseline="0"/>
              <a:t> Success Center: </a:t>
            </a:r>
            <a:r>
              <a:rPr lang="en-US"/>
              <a:t>Tutoring services, skill building workshops, study resources </a:t>
            </a:r>
            <a:endParaRPr lang="en-US" baseline="0"/>
          </a:p>
          <a:p>
            <a:pPr marL="171450" indent="-171450" defTabSz="934974">
              <a:buFont typeface="Arial" panose="020B0604020202020204" pitchFamily="34" charset="0"/>
              <a:buChar char="•"/>
              <a:defRPr/>
            </a:pPr>
            <a:r>
              <a:rPr lang="en-US" baseline="0"/>
              <a:t>Autism Spectrum Navigators Program: </a:t>
            </a:r>
            <a:r>
              <a:rPr lang="en-US"/>
              <a:t>Advocacy, access services and educational opportunities for students with Autism </a:t>
            </a:r>
            <a:endParaRPr lang="en-US" baseline="0"/>
          </a:p>
          <a:p>
            <a:pPr marL="171450" indent="-171450" defTabSz="934974">
              <a:buFont typeface="Arial" panose="020B0604020202020204" pitchFamily="34" charset="0"/>
              <a:buChar char="•"/>
              <a:defRPr/>
            </a:pPr>
            <a:r>
              <a:rPr lang="en-US" baseline="0"/>
              <a:t>Center for Career Connections: Career resources and services for all stages of a person’s academic and professional career (career assessment/advising, internships, classes and workshops)</a:t>
            </a:r>
            <a:endParaRPr lang="en-US"/>
          </a:p>
          <a:p>
            <a:pPr marL="171450" indent="-171450" defTabSz="934974">
              <a:buFont typeface="Arial" panose="020B0604020202020204" pitchFamily="34" charset="0"/>
              <a:buChar char="•"/>
              <a:defRPr/>
            </a:pPr>
            <a:r>
              <a:rPr lang="en-US"/>
              <a:t>Counseling Center: Counseling for academic and personal stress </a:t>
            </a:r>
          </a:p>
          <a:p>
            <a:pPr marL="171450" indent="-171450" defTabSz="934974">
              <a:buFont typeface="Arial" panose="020B0604020202020204" pitchFamily="34" charset="0"/>
              <a:buChar char="•"/>
              <a:defRPr/>
            </a:pPr>
            <a:r>
              <a:rPr lang="en-US"/>
              <a:t>Disability Resource</a:t>
            </a:r>
            <a:r>
              <a:rPr lang="en-US" baseline="0"/>
              <a:t> Center: </a:t>
            </a:r>
            <a:r>
              <a:rPr lang="en-US"/>
              <a:t>Accommodation and advocacy services for disabled services</a:t>
            </a:r>
          </a:p>
          <a:p>
            <a:pPr marL="171450" indent="-171450" defTabSz="934974">
              <a:buFont typeface="Arial" panose="020B0604020202020204" pitchFamily="34" charset="0"/>
              <a:buChar char="•"/>
              <a:defRPr/>
            </a:pPr>
            <a:r>
              <a:rPr lang="en-US"/>
              <a:t>LGBTQ Resource Center: Center that advocates for students, faculty and staff,</a:t>
            </a:r>
            <a:r>
              <a:rPr lang="en-US" baseline="0"/>
              <a:t> continued education experiences on campus, recommendations for best practices on campus, resources for the BC community</a:t>
            </a:r>
            <a:endParaRPr lang="en-US"/>
          </a:p>
          <a:p>
            <a:pPr marL="171450" indent="-171450" defTabSz="934974">
              <a:buFont typeface="Arial" panose="020B0604020202020204" pitchFamily="34" charset="0"/>
              <a:buChar char="•"/>
              <a:defRPr/>
            </a:pPr>
            <a:r>
              <a:rPr lang="en-US"/>
              <a:t>Multicultural Resource Center (MCS): Direct student services</a:t>
            </a:r>
            <a:r>
              <a:rPr lang="en-US" baseline="0"/>
              <a:t> to support multicultural student excellence in academics and overall college experience; promoting inclusivity across campus, social justice and belonging</a:t>
            </a:r>
            <a:endParaRPr lang="en-US"/>
          </a:p>
          <a:p>
            <a:pPr marL="171450" indent="-171450" defTabSz="934974">
              <a:buFont typeface="Arial" panose="020B0604020202020204" pitchFamily="34" charset="0"/>
              <a:buChar char="•"/>
              <a:defRPr/>
            </a:pPr>
            <a:r>
              <a:rPr lang="en-US"/>
              <a:t>Student</a:t>
            </a:r>
            <a:r>
              <a:rPr lang="en-US" baseline="0"/>
              <a:t> Central: </a:t>
            </a:r>
            <a:r>
              <a:rPr lang="en-US"/>
              <a:t>Placement Testing, Financial Aid, Enrollment Services, Evaluation &amp;Graduation, Residency, Welcome Center</a:t>
            </a:r>
          </a:p>
          <a:p>
            <a:pPr marL="171450" indent="-171450">
              <a:buFont typeface="Arial" panose="020B0604020202020204" pitchFamily="34" charset="0"/>
              <a:buChar char="•"/>
            </a:pPr>
            <a:r>
              <a:rPr lang="en-US"/>
              <a:t>All boxes above are hyperlinked</a:t>
            </a:r>
            <a:r>
              <a:rPr lang="en-US" baseline="0"/>
              <a:t> to the department’s website. Here are brief descriptions of what these offices do….</a:t>
            </a:r>
          </a:p>
          <a:p>
            <a:pPr marL="171450" indent="-171450">
              <a:buFont typeface="Arial" panose="020B0604020202020204" pitchFamily="34" charset="0"/>
              <a:buChar char="•"/>
            </a:pPr>
            <a:r>
              <a:rPr lang="en-US"/>
              <a:t>Student Programs: Student</a:t>
            </a:r>
            <a:r>
              <a:rPr lang="en-US" baseline="0"/>
              <a:t> clubs, student government</a:t>
            </a:r>
          </a:p>
          <a:p>
            <a:pPr marL="171450" indent="-171450">
              <a:buFont typeface="Arial" panose="020B0604020202020204" pitchFamily="34" charset="0"/>
              <a:buChar char="•"/>
            </a:pPr>
            <a:r>
              <a:rPr lang="en-US" baseline="0" err="1"/>
              <a:t>TRiO</a:t>
            </a:r>
            <a:r>
              <a:rPr lang="en-US" baseline="0"/>
              <a:t> Student Support Services: Individualized support for students  who are first in their family to go to college, are low/limited income, or with disabilities.</a:t>
            </a:r>
          </a:p>
          <a:p>
            <a:pPr marL="171450" indent="-171450">
              <a:buFont typeface="Arial" panose="020B0604020202020204" pitchFamily="34" charset="0"/>
              <a:buChar char="•"/>
            </a:pPr>
            <a:r>
              <a:rPr lang="en-US" baseline="0"/>
              <a:t>Library Media Center: Access to borrowing various materials (i.e. books, periodicals, calculators, laptops, headphones, and other equipment! Librarians to help you with research for an assignment, and more!</a:t>
            </a:r>
            <a:endParaRPr lang="en-US"/>
          </a:p>
        </p:txBody>
      </p:sp>
      <p:sp>
        <p:nvSpPr>
          <p:cNvPr id="4" name="Slide Number Placeholder 3"/>
          <p:cNvSpPr>
            <a:spLocks noGrp="1"/>
          </p:cNvSpPr>
          <p:nvPr>
            <p:ph type="sldNum" sz="quarter" idx="10"/>
          </p:nvPr>
        </p:nvSpPr>
        <p:spPr/>
        <p:txBody>
          <a:bodyPr/>
          <a:lstStyle/>
          <a:p>
            <a:fld id="{77F2AA70-198A-423C-8B6B-D602BD40367A}" type="slidenum">
              <a:rPr lang="en-US" smtClean="0"/>
              <a:t>10</a:t>
            </a:fld>
            <a:endParaRPr lang="en-US"/>
          </a:p>
        </p:txBody>
      </p:sp>
    </p:spTree>
    <p:extLst>
      <p:ext uri="{BB962C8B-B14F-4D97-AF65-F5344CB8AC3E}">
        <p14:creationId xmlns:p14="http://schemas.microsoft.com/office/powerpoint/2010/main" val="33833545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a:t>Describe</a:t>
            </a:r>
            <a:r>
              <a:rPr lang="en-US" baseline="0"/>
              <a:t> the important of </a:t>
            </a:r>
            <a:r>
              <a:rPr lang="en-US" baseline="0" err="1"/>
              <a:t>Umoja</a:t>
            </a:r>
            <a:r>
              <a:rPr lang="en-US" baseline="0"/>
              <a:t> Program for Black, African Americans, and other students.  It brings unity amongst students and allows us to build a community of scholars.  </a:t>
            </a:r>
          </a:p>
          <a:p>
            <a:pPr defTabSz="934974">
              <a:defRPr/>
            </a:pPr>
            <a:endParaRPr lang="en-US" baseline="0"/>
          </a:p>
          <a:p>
            <a:r>
              <a:rPr lang="en-US" sz="1200" kern="1200">
                <a:solidFill>
                  <a:schemeClr val="tx1"/>
                </a:solidFill>
                <a:effectLst/>
                <a:latin typeface="+mn-lt"/>
                <a:ea typeface="+mn-ea"/>
                <a:cs typeface="+mn-cs"/>
              </a:rPr>
              <a:t>There are 68 Colleges conducting UMOJA programs in California. However, Bellevue College is the 2nd Washington state college adopting and implementing the UMOJA Scholars Program as part of the North West Region. </a:t>
            </a:r>
          </a:p>
          <a:p>
            <a:r>
              <a:rPr lang="en-US" sz="1200" kern="1200">
                <a:solidFill>
                  <a:schemeClr val="tx1"/>
                </a:solidFill>
                <a:effectLst/>
                <a:latin typeface="+mn-lt"/>
                <a:ea typeface="+mn-ea"/>
                <a:cs typeface="+mn-cs"/>
              </a:rPr>
              <a:t>We are proud and honored to serve you. </a:t>
            </a:r>
          </a:p>
          <a:p>
            <a:pPr>
              <a:lnSpc>
                <a:spcPct val="107000"/>
              </a:lnSpc>
              <a:spcAft>
                <a:spcPts val="800"/>
              </a:spcAft>
            </a:pPr>
            <a:endParaRPr lang="en-US" b="1">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a:latin typeface="Calibri" panose="020F0502020204030204" pitchFamily="34" charset="0"/>
                <a:ea typeface="Calibri" panose="020F0502020204030204" pitchFamily="34" charset="0"/>
                <a:cs typeface="Times New Roman" panose="02020603050405020304" pitchFamily="18" charset="0"/>
              </a:rPr>
              <a:t>The UMOJA Scholars Program at Bellevue College provides culturally relevant</a:t>
            </a:r>
          </a:p>
          <a:p>
            <a:pPr>
              <a:lnSpc>
                <a:spcPct val="107000"/>
              </a:lnSpc>
              <a:spcAft>
                <a:spcPts val="800"/>
              </a:spcAft>
            </a:pPr>
            <a:endParaRPr lang="en-US" sz="105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College entry knowledge and support from </a:t>
            </a:r>
            <a:r>
              <a:rPr lang="en-US" err="1">
                <a:latin typeface="Calibri" panose="020F0502020204030204" pitchFamily="34" charset="0"/>
                <a:ea typeface="Calibri" panose="020F0502020204030204" pitchFamily="34" charset="0"/>
                <a:cs typeface="Times New Roman" panose="02020603050405020304" pitchFamily="18" charset="0"/>
              </a:rPr>
              <a:t>Umoja</a:t>
            </a:r>
            <a:r>
              <a:rPr lang="en-US">
                <a:latin typeface="Calibri" panose="020F0502020204030204" pitchFamily="34" charset="0"/>
                <a:ea typeface="Calibri" panose="020F0502020204030204" pitchFamily="34" charset="0"/>
                <a:cs typeface="Times New Roman" panose="02020603050405020304" pitchFamily="18" charset="0"/>
              </a:rPr>
              <a:t> trained and dedicated staff </a:t>
            </a:r>
          </a:p>
          <a:p>
            <a:pPr lvl="0">
              <a:lnSpc>
                <a:spcPct val="107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Coaching with financial aid application process</a:t>
            </a:r>
          </a:p>
          <a:p>
            <a:pPr lvl="0">
              <a:lnSpc>
                <a:spcPct val="107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Dedicated academic advising to create an academic road map to achieve your goals</a:t>
            </a:r>
          </a:p>
          <a:p>
            <a:pPr lvl="0">
              <a:lnSpc>
                <a:spcPct val="107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Dedicated instructors with culturally relevant teaching practices </a:t>
            </a:r>
          </a:p>
          <a:p>
            <a:pPr lvl="0">
              <a:lnSpc>
                <a:spcPct val="107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Access to mental health counseling (African American Counselor)</a:t>
            </a:r>
          </a:p>
          <a:p>
            <a:pPr lvl="0">
              <a:lnSpc>
                <a:spcPct val="107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Dedicated tutoring from faculty and peers </a:t>
            </a:r>
          </a:p>
          <a:p>
            <a:pPr lvl="0">
              <a:lnSpc>
                <a:spcPct val="107000"/>
              </a:lnSpc>
              <a:spcBef>
                <a:spcPts val="0"/>
              </a:spcBef>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Intentional connections to campus and community resources</a:t>
            </a:r>
          </a:p>
          <a:p>
            <a:pPr lvl="0">
              <a:lnSpc>
                <a:spcPct val="107000"/>
              </a:lnSpc>
              <a:spcBef>
                <a:spcPts val="0"/>
              </a:spcBef>
              <a:spcAft>
                <a:spcPts val="800"/>
              </a:spcAft>
              <a:buFont typeface="Symbol" panose="05050102010706020507" pitchFamily="18" charset="2"/>
              <a:buChar char=""/>
            </a:pPr>
            <a:r>
              <a:rPr lang="en-US">
                <a:latin typeface="Calibri" panose="020F0502020204030204" pitchFamily="34" charset="0"/>
                <a:ea typeface="Calibri" panose="020F0502020204030204" pitchFamily="34" charset="0"/>
                <a:cs typeface="Times New Roman" panose="02020603050405020304" pitchFamily="18" charset="0"/>
              </a:rPr>
              <a:t>Assistance with university transfer process</a:t>
            </a:r>
          </a:p>
          <a:p>
            <a:pPr defTabSz="934974">
              <a:defRPr/>
            </a:pPr>
            <a:endParaRPr lang="en-US"/>
          </a:p>
          <a:p>
            <a:pPr defTabSz="934974">
              <a:defRPr/>
            </a:pPr>
            <a:r>
              <a:rPr lang="en-US" sz="1200" b="1" i="0" u="none" strike="noStrike" kern="1200">
                <a:solidFill>
                  <a:schemeClr val="tx1"/>
                </a:solidFill>
                <a:effectLst/>
                <a:latin typeface="+mn-lt"/>
                <a:ea typeface="+mn-ea"/>
                <a:cs typeface="+mn-cs"/>
              </a:rPr>
              <a:t>The Puente program started in 1981, at Chabot Community College in Hayward, California. The program combines accelerated instruction, intensive academic advising and counseling, mentoring, and other support for </a:t>
            </a:r>
            <a:r>
              <a:rPr lang="en-US" sz="1200" b="1" i="0" u="none" strike="noStrike" kern="1200" err="1">
                <a:solidFill>
                  <a:schemeClr val="tx1"/>
                </a:solidFill>
                <a:effectLst/>
                <a:latin typeface="+mn-lt"/>
                <a:ea typeface="+mn-ea"/>
                <a:cs typeface="+mn-cs"/>
              </a:rPr>
              <a:t>Latinx</a:t>
            </a:r>
            <a:r>
              <a:rPr lang="en-US" sz="1200" b="1" i="0" u="none" strike="noStrike" kern="1200">
                <a:solidFill>
                  <a:schemeClr val="tx1"/>
                </a:solidFill>
                <a:effectLst/>
                <a:latin typeface="+mn-lt"/>
                <a:ea typeface="+mn-ea"/>
                <a:cs typeface="+mn-cs"/>
              </a:rPr>
              <a:t> students with a cultural lens. The Puente program has helped thousands of </a:t>
            </a:r>
            <a:r>
              <a:rPr lang="en-US" sz="1200" b="1" i="0" u="none" strike="noStrike" kern="1200" err="1">
                <a:solidFill>
                  <a:schemeClr val="tx1"/>
                </a:solidFill>
                <a:effectLst/>
                <a:latin typeface="+mn-lt"/>
                <a:ea typeface="+mn-ea"/>
                <a:cs typeface="+mn-cs"/>
              </a:rPr>
              <a:t>Latinx</a:t>
            </a:r>
            <a:r>
              <a:rPr lang="en-US" sz="1200" b="1" i="0" u="none" strike="noStrike" kern="1200">
                <a:solidFill>
                  <a:schemeClr val="tx1"/>
                </a:solidFill>
                <a:effectLst/>
                <a:latin typeface="+mn-lt"/>
                <a:ea typeface="+mn-ea"/>
                <a:cs typeface="+mn-cs"/>
              </a:rPr>
              <a:t> students achieve their academic goals. We are glad to offer to you the Bellevue College Puente Program.</a:t>
            </a:r>
          </a:p>
          <a:p>
            <a:pPr defTabSz="934974">
              <a:defRPr/>
            </a:pPr>
            <a:endParaRPr lang="en-US" sz="1200" b="1" i="0" u="none" strike="noStrike" kern="1200">
              <a:solidFill>
                <a:schemeClr val="tx1"/>
              </a:solidFill>
              <a:effectLst/>
              <a:latin typeface="+mn-lt"/>
              <a:ea typeface="+mn-ea"/>
              <a:cs typeface="+mn-cs"/>
            </a:endParaRPr>
          </a:p>
          <a:p>
            <a:pPr rtl="0" fontAlgn="base"/>
            <a:r>
              <a:rPr lang="en-US" sz="1200" b="1" i="0" u="none" strike="noStrike" kern="1200">
                <a:solidFill>
                  <a:schemeClr val="tx1"/>
                </a:solidFill>
                <a:effectLst/>
                <a:latin typeface="+mn-lt"/>
                <a:ea typeface="+mn-ea"/>
                <a:cs typeface="+mn-cs"/>
              </a:rPr>
              <a:t>What makes the Puente program different and why should you participate?</a:t>
            </a:r>
            <a:r>
              <a:rPr lang="en-US" sz="1200" b="0" i="0" kern="1200">
                <a:solidFill>
                  <a:schemeClr val="tx1"/>
                </a:solidFill>
                <a:effectLst/>
                <a:latin typeface="+mn-lt"/>
                <a:ea typeface="+mn-ea"/>
                <a:cs typeface="+mn-cs"/>
              </a:rPr>
              <a:t>​</a:t>
            </a:r>
          </a:p>
          <a:p>
            <a:pPr rtl="0" fontAlgn="base"/>
            <a:r>
              <a:rPr lang="en-US" sz="1200" b="0" i="1" u="none" strike="noStrike" kern="1200">
                <a:solidFill>
                  <a:schemeClr val="tx1"/>
                </a:solidFill>
                <a:effectLst/>
                <a:latin typeface="+mn-lt"/>
                <a:ea typeface="+mn-ea"/>
                <a:cs typeface="+mn-cs"/>
              </a:rPr>
              <a:t>The Puente program is dedicated with your success in mind providing</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Entry to college information guidance and support</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Placement in a community-building cohort during your first year.</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A supported path to complete English and Math requirements during the first year of College. Avoid delays!</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Dedicated staff to provide you with academic advising, create an academic plan, and enroll in classes</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Professors that are dedicated to your academic success with culturally relevant instruction and hands -on active learning, developing strong study skills and strategies, explore career options and developing a plan to achieve your goals.</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A dedicated Counselor to help you with further guidance and support Bilingually English/Spanish</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College visitation and college transfer support</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Professional mentoring, tutoring and other academic support.</a:t>
            </a:r>
            <a:r>
              <a:rPr lang="en-US" sz="1200" b="0" i="0" kern="1200">
                <a:solidFill>
                  <a:schemeClr val="tx1"/>
                </a:solidFill>
                <a:effectLst/>
                <a:latin typeface="+mn-lt"/>
                <a:ea typeface="+mn-ea"/>
                <a:cs typeface="+mn-cs"/>
              </a:rPr>
              <a:t>​</a:t>
            </a:r>
          </a:p>
          <a:p>
            <a:pPr rtl="0" fontAlgn="base"/>
            <a:r>
              <a:rPr lang="en-US" sz="1200" b="1" i="0" u="none" strike="noStrike" kern="1200">
                <a:solidFill>
                  <a:schemeClr val="tx1"/>
                </a:solidFill>
                <a:effectLst/>
                <a:latin typeface="+mn-lt"/>
                <a:ea typeface="+mn-ea"/>
                <a:cs typeface="+mn-cs"/>
              </a:rPr>
              <a:t>Participate in culturally enriching activities outside of the classroom</a:t>
            </a:r>
            <a:r>
              <a:rPr lang="en-US" sz="1200" b="0" i="0" kern="1200">
                <a:solidFill>
                  <a:schemeClr val="tx1"/>
                </a:solidFill>
                <a:effectLst/>
                <a:latin typeface="+mn-lt"/>
                <a:ea typeface="+mn-ea"/>
                <a:cs typeface="+mn-cs"/>
              </a:rPr>
              <a:t>​</a:t>
            </a:r>
          </a:p>
          <a:p>
            <a:pPr defTabSz="934974">
              <a:defRPr/>
            </a:pPr>
            <a:endParaRPr lang="en-US"/>
          </a:p>
        </p:txBody>
      </p:sp>
      <p:sp>
        <p:nvSpPr>
          <p:cNvPr id="4" name="Slide Number Placeholder 3"/>
          <p:cNvSpPr>
            <a:spLocks noGrp="1"/>
          </p:cNvSpPr>
          <p:nvPr>
            <p:ph type="sldNum" sz="quarter" idx="10"/>
          </p:nvPr>
        </p:nvSpPr>
        <p:spPr/>
        <p:txBody>
          <a:bodyPr/>
          <a:lstStyle/>
          <a:p>
            <a:fld id="{77F2AA70-198A-423C-8B6B-D602BD40367A}" type="slidenum">
              <a:rPr lang="en-US" smtClean="0"/>
              <a:t>12</a:t>
            </a:fld>
            <a:endParaRPr lang="en-US"/>
          </a:p>
        </p:txBody>
      </p:sp>
    </p:spTree>
    <p:extLst>
      <p:ext uri="{BB962C8B-B14F-4D97-AF65-F5344CB8AC3E}">
        <p14:creationId xmlns:p14="http://schemas.microsoft.com/office/powerpoint/2010/main" val="1016411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defRPr/>
            </a:pPr>
            <a:r>
              <a:rPr lang="en-US"/>
              <a:t>Please</a:t>
            </a:r>
            <a:r>
              <a:rPr lang="en-US" baseline="0"/>
              <a:t> connect with </a:t>
            </a:r>
            <a:r>
              <a:rPr lang="en-US" baseline="0" err="1"/>
              <a:t>Umoja</a:t>
            </a:r>
            <a:r>
              <a:rPr lang="en-US" baseline="0"/>
              <a:t> Advisors to join the program! For more information, reach out to Henry Amaya, Director of MCS.</a:t>
            </a:r>
            <a:endParaRPr lang="en-US"/>
          </a:p>
        </p:txBody>
      </p:sp>
      <p:sp>
        <p:nvSpPr>
          <p:cNvPr id="4" name="Slide Number Placeholder 3"/>
          <p:cNvSpPr>
            <a:spLocks noGrp="1"/>
          </p:cNvSpPr>
          <p:nvPr>
            <p:ph type="sldNum" sz="quarter" idx="10"/>
          </p:nvPr>
        </p:nvSpPr>
        <p:spPr/>
        <p:txBody>
          <a:bodyPr/>
          <a:lstStyle/>
          <a:p>
            <a:fld id="{77F2AA70-198A-423C-8B6B-D602BD40367A}" type="slidenum">
              <a:rPr lang="en-US" smtClean="0"/>
              <a:t>13</a:t>
            </a:fld>
            <a:endParaRPr lang="en-US"/>
          </a:p>
        </p:txBody>
      </p:sp>
    </p:spTree>
    <p:extLst>
      <p:ext uri="{BB962C8B-B14F-4D97-AF65-F5344CB8AC3E}">
        <p14:creationId xmlns:p14="http://schemas.microsoft.com/office/powerpoint/2010/main" val="2987679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rPr>
              <a:t>Due to the COVID-19 health crisis, most classes and services at Bellevue College are being provided in a remote format until further notice. While this is a challenging shift, please know that resources are available and we are here to support you.</a:t>
            </a:r>
            <a:endParaRPr lang="en-US"/>
          </a:p>
          <a:p>
            <a:r>
              <a:rPr lang="en-US" sz="1200">
                <a:effectLst/>
              </a:rPr>
              <a:t>To help you access information and resources during this time, we have developed a </a:t>
            </a:r>
            <a:r>
              <a:rPr lang="en-US" sz="1200">
                <a:effectLst/>
                <a:hlinkClick r:id="rId3"/>
              </a:rPr>
              <a:t>COVID-19 Student Portal (Links to an external site.)</a:t>
            </a:r>
            <a:r>
              <a:rPr lang="en-US" sz="1200">
                <a:effectLst/>
              </a:rPr>
              <a:t>. Use this to find important campus announcements, updates, services, and resources. </a:t>
            </a:r>
          </a:p>
          <a:p>
            <a:r>
              <a:rPr lang="en-US"/>
              <a:t>In response to the college moving all classes and services online due to the COVID-19 heath crisis, the Bellevue College Associated Student Government (ASG) donated $100,000 for the purchase of 200 laptop computers to be loaned to students who need them to access classes and campus services.</a:t>
            </a:r>
          </a:p>
          <a:p>
            <a:r>
              <a:rPr lang="en-US"/>
              <a:t>In collaboration with Academic Affairs, ITS (Information Technology Services), Library Services and Student Affairs, the ASG Laptop Loan program is available for students registered for classes in the quarter they wish to receive a laptop. Laptops are available for loan on a first come, first served basis. </a:t>
            </a:r>
            <a:r>
              <a:rPr lang="en-US" b="1"/>
              <a:t>Use the link to complete the online application.</a:t>
            </a:r>
            <a:endParaRPr lang="en-US"/>
          </a:p>
          <a:p>
            <a:endParaRPr lang="en-US">
              <a:effectLst/>
            </a:endParaRPr>
          </a:p>
          <a:p>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14</a:t>
            </a:fld>
            <a:endParaRPr lang="en-US"/>
          </a:p>
        </p:txBody>
      </p:sp>
    </p:spTree>
    <p:extLst>
      <p:ext uri="{BB962C8B-B14F-4D97-AF65-F5344CB8AC3E}">
        <p14:creationId xmlns:p14="http://schemas.microsoft.com/office/powerpoint/2010/main" val="610522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rPr>
              <a:t>Bellevue College makes college-level education accessible. Our </a:t>
            </a:r>
            <a:r>
              <a:rPr lang="en-US" sz="1200">
                <a:effectLst/>
                <a:hlinkClick r:id="rId3"/>
              </a:rPr>
              <a:t>Financial Aid Office (Links to an external site.)</a:t>
            </a:r>
            <a:r>
              <a:rPr lang="en-US" sz="1200">
                <a:effectLst/>
              </a:rPr>
              <a:t> offers resources to help you stress less about paying for college so you can stay focused on what matters: achieving your goals.</a:t>
            </a:r>
            <a:endParaRPr lang="en-US"/>
          </a:p>
          <a:p>
            <a:r>
              <a:rPr lang="en-US" sz="1200">
                <a:effectLst/>
              </a:rPr>
              <a:t>It's never too late to apply for financial aid for the current academic year. Aid can be retroactively applied to your account once your eligibility is determined, and applications are processed throughout the year in the order they're received.</a:t>
            </a:r>
            <a:endParaRPr lang="en-US"/>
          </a:p>
          <a:p>
            <a:pPr defTabSz="934974">
              <a:defRPr/>
            </a:pPr>
            <a:endParaRPr lang="en-US"/>
          </a:p>
          <a:p>
            <a:pPr defTabSz="934974">
              <a:defRPr/>
            </a:pPr>
            <a:r>
              <a:rPr lang="en-US"/>
              <a:t>Financial</a:t>
            </a:r>
            <a:r>
              <a:rPr lang="en-US" baseline="0"/>
              <a:t> Aid: </a:t>
            </a:r>
            <a:r>
              <a:rPr lang="en-US">
                <a:hlinkClick r:id="rId4"/>
              </a:rPr>
              <a:t>https://www.bellevuecollege.edu/fa/apply/applicants/</a:t>
            </a:r>
            <a:r>
              <a:rPr lang="en-US"/>
              <a:t> </a:t>
            </a:r>
          </a:p>
          <a:p>
            <a:r>
              <a:rPr lang="en-US"/>
              <a:t>This financial aid link provides info about FAFSA</a:t>
            </a:r>
            <a:r>
              <a:rPr lang="en-US" baseline="0"/>
              <a:t> (Free Application for Federal Student Aid) as well as WASFA (Washington Application for State Financial Aid)</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r>
              <a:rPr lang="en-US" baseline="0"/>
              <a:t>Veteran’s Services: https://www.bellevuecollege.edu/veterans/  (for veterans or veteran’s dependents to access GI benefits.</a:t>
            </a:r>
          </a:p>
          <a:p>
            <a:pPr marL="171450" indent="-171450" defTabSz="934974">
              <a:buFont typeface="Arial" panose="020B0604020202020204" pitchFamily="34" charset="0"/>
              <a:buChar char="•"/>
              <a:defRPr/>
            </a:pPr>
            <a:r>
              <a:rPr lang="en-US" baseline="0"/>
              <a:t>Workforce education: https://www.bellevuecollege.edu/we/   (for worker retraining, and various other programs) </a:t>
            </a:r>
          </a:p>
          <a:p>
            <a:pPr marL="171450" indent="-171450" defTabSz="934974">
              <a:buFont typeface="Arial" panose="020B0604020202020204" pitchFamily="34" charset="0"/>
              <a:buChar char="•"/>
              <a:defRPr/>
            </a:pPr>
            <a:r>
              <a:rPr lang="en-US" baseline="0"/>
              <a:t>Work Study: </a:t>
            </a:r>
            <a:r>
              <a:rPr lang="en-US">
                <a:hlinkClick r:id="rId5"/>
              </a:rPr>
              <a:t>https://www.bellevuecollege.edu/workstudy/</a:t>
            </a:r>
            <a:r>
              <a:rPr lang="en-US"/>
              <a:t>  (part of your financial aid award</a:t>
            </a:r>
            <a:r>
              <a:rPr lang="en-US" baseline="0"/>
              <a:t> –funds on and off campus jobs through your financial aid award).</a:t>
            </a:r>
          </a:p>
          <a:p>
            <a:pPr marL="171450" indent="-171450">
              <a:buFont typeface="Arial" panose="020B0604020202020204" pitchFamily="34" charset="0"/>
              <a:buChar char="•"/>
            </a:pPr>
            <a:r>
              <a:rPr lang="en-US" baseline="0"/>
              <a:t>Bellevue College Foundation: https://www.bellevuecollege.edu/foundation/  (BC scholarships funded through donors)</a:t>
            </a:r>
          </a:p>
          <a:p>
            <a:pPr marL="171450" indent="-171450">
              <a:buFont typeface="Arial" panose="020B0604020202020204" pitchFamily="34" charset="0"/>
              <a:buChar char="•"/>
            </a:pPr>
            <a:r>
              <a:rPr lang="en-US" sz="1200">
                <a:effectLst/>
              </a:rPr>
              <a:t>If you are new to </a:t>
            </a:r>
            <a:r>
              <a:rPr lang="en-US" sz="1200" err="1">
                <a:effectLst/>
              </a:rPr>
              <a:t>iGrad</a:t>
            </a:r>
            <a:r>
              <a:rPr lang="en-US" sz="1200">
                <a:effectLst/>
              </a:rPr>
              <a:t>, you will first need to </a:t>
            </a:r>
            <a:r>
              <a:rPr lang="en-US" sz="1200">
                <a:effectLst/>
                <a:hlinkClick r:id="rId6"/>
              </a:rPr>
              <a:t>sign-up </a:t>
            </a:r>
            <a:r>
              <a:rPr lang="en-US" sz="1200">
                <a:effectLst/>
              </a:rPr>
              <a:t>to get access to this free money management tool.</a:t>
            </a:r>
            <a:endParaRPr lang="en-US" baseline="0"/>
          </a:p>
          <a:p>
            <a:pPr marL="171450" indent="-171450">
              <a:buFont typeface="Arial" panose="020B0604020202020204" pitchFamily="34" charset="0"/>
              <a:buChar char="•"/>
            </a:pPr>
            <a:endParaRPr lang="en-US" baseline="0"/>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15</a:t>
            </a:fld>
            <a:endParaRPr lang="en-US"/>
          </a:p>
        </p:txBody>
      </p:sp>
    </p:spTree>
    <p:extLst>
      <p:ext uri="{BB962C8B-B14F-4D97-AF65-F5344CB8AC3E}">
        <p14:creationId xmlns:p14="http://schemas.microsoft.com/office/powerpoint/2010/main" val="1263059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rPr>
              <a:t>At Bellevue College, your safety and security is our priority. Please take the time to know your rights and responsibilities as part of our community.</a:t>
            </a:r>
            <a:br>
              <a:rPr lang="en-US" sz="1200">
                <a:effectLst/>
                <a:cs typeface="+mn-lt"/>
              </a:rPr>
            </a:br>
            <a:endParaRPr lang="en-US"/>
          </a:p>
          <a:p>
            <a:r>
              <a:rPr lang="en-US" sz="1200">
                <a:effectLst/>
              </a:rPr>
              <a:t>In this module we will cover:</a:t>
            </a:r>
            <a:endParaRPr lang="en-US">
              <a:cs typeface="Calibri"/>
            </a:endParaRPr>
          </a:p>
          <a:p>
            <a:r>
              <a:rPr lang="en-US" sz="1200" b="1">
                <a:effectLst/>
              </a:rPr>
              <a:t>Family Educational Rights and Privacy Act (FERPA):</a:t>
            </a:r>
            <a:r>
              <a:rPr lang="en-US" sz="1200">
                <a:effectLst/>
              </a:rPr>
              <a:t> your information is kept private</a:t>
            </a:r>
            <a:endParaRPr lang="en-US">
              <a:cs typeface="Calibri"/>
            </a:endParaRPr>
          </a:p>
          <a:p>
            <a:r>
              <a:rPr lang="en-US" sz="1200" b="1">
                <a:effectLst/>
              </a:rPr>
              <a:t>Student Conduct Code:</a:t>
            </a:r>
            <a:r>
              <a:rPr lang="en-US" sz="1200">
                <a:effectLst/>
              </a:rPr>
              <a:t> addresses transgressions from verbal to physical abuse and Academic dishonesty</a:t>
            </a:r>
            <a:endParaRPr lang="en-US">
              <a:cs typeface="Calibri"/>
            </a:endParaRPr>
          </a:p>
          <a:p>
            <a:r>
              <a:rPr lang="en-US" sz="1200" b="1">
                <a:effectLst/>
              </a:rPr>
              <a:t>Title IX</a:t>
            </a:r>
            <a:r>
              <a:rPr lang="en-US" sz="1200">
                <a:effectLst/>
              </a:rPr>
              <a:t> of the Education Amendments of 1972 </a:t>
            </a:r>
            <a:r>
              <a:rPr lang="en-US"/>
              <a:t>prohibits</a:t>
            </a:r>
            <a:r>
              <a:rPr lang="en-US" sz="1200">
                <a:effectLst/>
              </a:rPr>
              <a:t> gender-based discrimination on all college programs and activities</a:t>
            </a:r>
            <a:endParaRPr lang="en-US">
              <a:cs typeface="Calibri"/>
            </a:endParaRPr>
          </a:p>
          <a:p>
            <a:r>
              <a:rPr lang="en-US" sz="1200" b="1">
                <a:effectLst/>
              </a:rPr>
              <a:t>How to report a concern:</a:t>
            </a:r>
            <a:r>
              <a:rPr lang="en-US" sz="1200">
                <a:effectLst/>
              </a:rPr>
              <a:t> help us thrive in a diverse, safe, and secure community for all of us.</a:t>
            </a:r>
            <a:endParaRPr lang="en-US">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Remember, you are a student as soon as you are admitted, even if you</a:t>
            </a:r>
            <a:r>
              <a:rPr lang="en-US" baseline="0"/>
              <a:t> haven’t taken a class yet and remain a student for one year after you stop taking classes</a:t>
            </a:r>
            <a:endParaRPr lang="en-US" baseline="0">
              <a:cs typeface="Calibri"/>
            </a:endParaRPr>
          </a:p>
          <a:p>
            <a:pPr marL="171450" indent="-171450">
              <a:buFont typeface="Arial" panose="020B0604020202020204" pitchFamily="34" charset="0"/>
              <a:buChar char="•"/>
            </a:pPr>
            <a:r>
              <a:rPr lang="en-US"/>
              <a:t>In an emergency (eminent </a:t>
            </a:r>
            <a:r>
              <a:rPr lang="en-US" baseline="0"/>
              <a:t>danger to you or others) call 911 THEN call Bellevue College Public Safety at 425-564-2400 to notify them of the issue</a:t>
            </a:r>
            <a:endParaRPr lang="en-US" baseline="0">
              <a:cs typeface="Calibri"/>
            </a:endParaRPr>
          </a:p>
          <a:p>
            <a:pPr marL="171450" indent="-171450">
              <a:buFont typeface="Arial" panose="020B0604020202020204" pitchFamily="34" charset="0"/>
              <a:buChar char="•"/>
            </a:pPr>
            <a:r>
              <a:rPr lang="en-US" baseline="0"/>
              <a:t>For immediate response to other, non emergency situations call Bellevue College Public Safety at 425-564-2400.</a:t>
            </a:r>
            <a:endParaRPr lang="en-US" baseline="0">
              <a:cs typeface="Calibri"/>
            </a:endParaRPr>
          </a:p>
          <a:p>
            <a:pPr marL="171450" indent="-171450">
              <a:buFont typeface="Arial" panose="020B0604020202020204" pitchFamily="34" charset="0"/>
              <a:buChar char="•"/>
            </a:pPr>
            <a:r>
              <a:rPr lang="en-US" baseline="0"/>
              <a:t>Buying a parking permit</a:t>
            </a:r>
            <a:r>
              <a:rPr lang="en-US"/>
              <a:t> </a:t>
            </a:r>
            <a:endParaRPr lang="en-US" baseline="0">
              <a:cs typeface="Calibri"/>
            </a:endParaRPr>
          </a:p>
          <a:p>
            <a:pPr marL="171450" indent="-171450">
              <a:buFont typeface="Arial" panose="020B0604020202020204" pitchFamily="34" charset="0"/>
              <a:buChar char="•"/>
            </a:pPr>
            <a:endParaRPr lang="en-US" baseline="0"/>
          </a:p>
          <a:p>
            <a:r>
              <a:rPr lang="en-US" b="1">
                <a:effectLst/>
              </a:rPr>
              <a:t>Campus Clarity Training</a:t>
            </a:r>
            <a:endParaRPr lang="en-US" b="1">
              <a:effectLst/>
              <a:cs typeface="Calibri"/>
            </a:endParaRPr>
          </a:p>
          <a:p>
            <a:r>
              <a:rPr lang="en-US" sz="1200">
                <a:effectLst/>
              </a:rPr>
              <a:t>The goal of this training is to provide preventative actions that will stop further progression of sexual violence and prevent incidents before they occur. There are other forms of programming, resourcing, and education that can supplement prevention within the training.</a:t>
            </a:r>
            <a:endParaRPr lang="en-US">
              <a:cs typeface="Calibri"/>
            </a:endParaRPr>
          </a:p>
          <a:p>
            <a:r>
              <a:rPr lang="en-US" sz="1200">
                <a:effectLst/>
              </a:rPr>
              <a:t>This training is </a:t>
            </a:r>
            <a:r>
              <a:rPr lang="en-US" sz="1200" b="1">
                <a:effectLst/>
              </a:rPr>
              <a:t>required within the first two quarters of college,</a:t>
            </a:r>
            <a:r>
              <a:rPr lang="en-US" sz="1200">
                <a:effectLst/>
              </a:rPr>
              <a:t> it may be completed at a later date, an email reminder will be sent to remind you.</a:t>
            </a:r>
            <a:endParaRPr lang="en-US">
              <a:cs typeface="Calibri"/>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77F2AA70-198A-423C-8B6B-D602BD40367A}" type="slidenum">
              <a:rPr lang="en-US" smtClean="0"/>
              <a:t>16</a:t>
            </a:fld>
            <a:endParaRPr lang="en-US"/>
          </a:p>
        </p:txBody>
      </p:sp>
    </p:spTree>
    <p:extLst>
      <p:ext uri="{BB962C8B-B14F-4D97-AF65-F5344CB8AC3E}">
        <p14:creationId xmlns:p14="http://schemas.microsoft.com/office/powerpoint/2010/main" val="1389055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a:effectLst/>
              </a:rPr>
              <a:t>Academic standing</a:t>
            </a:r>
            <a:r>
              <a:rPr lang="en-US" sz="1200">
                <a:effectLst/>
              </a:rPr>
              <a:t> is based on a student's overall grade point average (GPA). Students must earn a cumulative and quarterly GPA of 2.0 or higher to remain in good academic standing. On the contrary, there are certain procedures to quickly identify and alert students with low academic achievement and provide those students with assistance to improve their academic performance.</a:t>
            </a:r>
            <a:endParaRPr lang="en-US"/>
          </a:p>
          <a:p>
            <a:r>
              <a:rPr lang="en-US" sz="1200">
                <a:effectLst/>
              </a:rPr>
              <a:t>Please follow these general recommendations when determining your academic standing:</a:t>
            </a:r>
          </a:p>
          <a:p>
            <a:r>
              <a:rPr lang="en-US" sz="1200">
                <a:effectLst/>
              </a:rPr>
              <a:t>Also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It</a:t>
            </a:r>
            <a:r>
              <a:rPr lang="en-US" baseline="0"/>
              <a:t> is extremely important to maintain good academic standing (2.0 GPAs or higher). If students don’t maintain good standing, it can affect how many classes they can take each quarter, could delay graduation (even if all required classes are completed student’s can’t graduate if GPAs are below 2.0!), can impact financial aid eligibility, and can impact transferring to a University </a:t>
            </a:r>
          </a:p>
          <a:p>
            <a:endParaRPr lang="en-US">
              <a:effectLst/>
            </a:endParaRPr>
          </a:p>
          <a:p>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18</a:t>
            </a:fld>
            <a:endParaRPr lang="en-US"/>
          </a:p>
        </p:txBody>
      </p:sp>
    </p:spTree>
    <p:extLst>
      <p:ext uri="{BB962C8B-B14F-4D97-AF65-F5344CB8AC3E}">
        <p14:creationId xmlns:p14="http://schemas.microsoft.com/office/powerpoint/2010/main" val="3338366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a:t>
            </a:r>
            <a:r>
              <a:rPr lang="en-US" baseline="0"/>
              <a:t> the various commitments you have IN ADDITION to school? Work? Family? Others?  </a:t>
            </a:r>
          </a:p>
          <a:p>
            <a:endParaRPr lang="en-US" baseline="0"/>
          </a:p>
          <a:p>
            <a:r>
              <a:rPr lang="en-US" baseline="0"/>
              <a:t>You are not just a student; you balance various and often competing commitments. When selecting your course load be mindful of the 1, 2, 3 Rule so you can set yourself up for success.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Type of class: Online; </a:t>
            </a:r>
            <a:r>
              <a:rPr lang="en-US"/>
              <a:t>asynchronously</a:t>
            </a:r>
            <a:r>
              <a:rPr lang="en-US" baseline="0"/>
              <a:t> &amp; </a:t>
            </a:r>
            <a:r>
              <a:rPr lang="en-US"/>
              <a:t>synchronously,</a:t>
            </a:r>
            <a:r>
              <a:rPr lang="en-US" baseline="0"/>
              <a:t> hybrid, and on-campus. </a:t>
            </a:r>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19</a:t>
            </a:fld>
            <a:endParaRPr lang="en-US"/>
          </a:p>
        </p:txBody>
      </p:sp>
    </p:spTree>
    <p:extLst>
      <p:ext uri="{BB962C8B-B14F-4D97-AF65-F5344CB8AC3E}">
        <p14:creationId xmlns:p14="http://schemas.microsoft.com/office/powerpoint/2010/main" val="184222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you have previously earned college credits, you may be able to reduce the number of credits you need to graduate with a degree or certificate. </a:t>
            </a:r>
            <a:r>
              <a:rPr lang="en-US" sz="1200"/>
              <a:t>BC accepts various types of credit, including the following: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a:solidFill>
                  <a:schemeClr val="tx1"/>
                </a:solidFill>
                <a:effectLst/>
                <a:latin typeface="+mn-lt"/>
                <a:ea typeface="+mn-ea"/>
                <a:cs typeface="+mn-cs"/>
              </a:rPr>
              <a:t>STUDENT SUCCESS TIP</a:t>
            </a:r>
            <a:r>
              <a:rPr lang="en-US" sz="1200" kern="1200">
                <a:solidFill>
                  <a:schemeClr val="tx1"/>
                </a:solidFill>
                <a:effectLst/>
                <a:latin typeface="+mn-lt"/>
                <a:ea typeface="+mn-ea"/>
                <a:cs typeface="+mn-cs"/>
              </a:rPr>
              <a:t>: Submit a request to have any of your previous credits reviewed and evaluated as soon as possible.</a:t>
            </a:r>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23</a:t>
            </a:fld>
            <a:endParaRPr lang="en-US"/>
          </a:p>
        </p:txBody>
      </p:sp>
    </p:spTree>
    <p:extLst>
      <p:ext uri="{BB962C8B-B14F-4D97-AF65-F5344CB8AC3E}">
        <p14:creationId xmlns:p14="http://schemas.microsoft.com/office/powerpoint/2010/main" val="3024341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https://bellevuecollege.teamdynamix.com/TDClient/2044/Portal/KB/ArticleDet?ID=24207</a:t>
            </a:r>
          </a:p>
          <a:p>
            <a:r>
              <a:rPr lang="en-US" sz="1200"/>
              <a:t>Access Canvas through your Bellevue College Portal </a:t>
            </a:r>
          </a:p>
          <a:p>
            <a:r>
              <a:rPr lang="en-US" sz="1200"/>
              <a:t>Before getting started, familiarize yourself with Canvas</a:t>
            </a:r>
          </a:p>
          <a:p>
            <a:r>
              <a:rPr lang="en-US"/>
              <a:t>If there is time, show them the</a:t>
            </a:r>
            <a:r>
              <a:rPr lang="en-US" baseline="0"/>
              <a:t> interface briefly. </a:t>
            </a:r>
          </a:p>
          <a:p>
            <a:r>
              <a:rPr lang="en-US" baseline="0"/>
              <a:t>Tips for success: </a:t>
            </a:r>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24</a:t>
            </a:fld>
            <a:endParaRPr lang="en-US"/>
          </a:p>
        </p:txBody>
      </p:sp>
    </p:spTree>
    <p:extLst>
      <p:ext uri="{BB962C8B-B14F-4D97-AF65-F5344CB8AC3E}">
        <p14:creationId xmlns:p14="http://schemas.microsoft.com/office/powerpoint/2010/main" val="179695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a:t>
            </a:r>
            <a:r>
              <a:rPr lang="en-US" baseline="0"/>
              <a:t> your audience is in the right place and refer RS, ABE, IE or ESC to the appropriate department. </a:t>
            </a:r>
          </a:p>
          <a:p>
            <a:endParaRPr lang="en-US" baseline="0"/>
          </a:p>
        </p:txBody>
      </p:sp>
      <p:sp>
        <p:nvSpPr>
          <p:cNvPr id="4" name="Slide Number Placeholder 3"/>
          <p:cNvSpPr>
            <a:spLocks noGrp="1"/>
          </p:cNvSpPr>
          <p:nvPr>
            <p:ph type="sldNum" sz="quarter" idx="10"/>
          </p:nvPr>
        </p:nvSpPr>
        <p:spPr/>
        <p:txBody>
          <a:bodyPr/>
          <a:lstStyle/>
          <a:p>
            <a:fld id="{2AD9F401-87A4-694D-A1D3-380370B1805C}" type="slidenum">
              <a:rPr lang="en-US" smtClean="0"/>
              <a:t>2</a:t>
            </a:fld>
            <a:endParaRPr lang="en-US"/>
          </a:p>
        </p:txBody>
      </p:sp>
    </p:spTree>
    <p:extLst>
      <p:ext uri="{BB962C8B-B14F-4D97-AF65-F5344CB8AC3E}">
        <p14:creationId xmlns:p14="http://schemas.microsoft.com/office/powerpoint/2010/main" val="806809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area of study has a program worksheet. These, provide information on classes and degree requirements that are needed to graduate. The worksheets provide detailed information on your degree/certificate:</a:t>
            </a:r>
          </a:p>
          <a:p>
            <a:r>
              <a:rPr lang="en-US"/>
              <a:t>The amount of credits need,</a:t>
            </a:r>
            <a:r>
              <a:rPr lang="en-US" baseline="0"/>
              <a:t> a </a:t>
            </a:r>
            <a:r>
              <a:rPr lang="en-US"/>
              <a:t>list of required classes,</a:t>
            </a:r>
            <a:r>
              <a:rPr lang="en-US" baseline="0"/>
              <a:t> </a:t>
            </a:r>
            <a:r>
              <a:rPr lang="en-US"/>
              <a:t>and more!.  </a:t>
            </a:r>
            <a:endParaRPr lang="en-US">
              <a:cs typeface="Calibri"/>
            </a:endParaRPr>
          </a:p>
          <a:p>
            <a:r>
              <a:rPr lang="en-US"/>
              <a:t>It is extremely important to confirm your educational plans with an academic advisor and stick to it. Deviating from your plan could impact the length of time to completion.</a:t>
            </a:r>
            <a:endParaRPr lang="en-US">
              <a:cs typeface="Calibri"/>
            </a:endParaRPr>
          </a:p>
          <a:p>
            <a:br>
              <a:rPr lang="en-US">
                <a:cs typeface="+mn-lt"/>
              </a:rPr>
            </a:br>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25</a:t>
            </a:fld>
            <a:endParaRPr lang="en-US"/>
          </a:p>
        </p:txBody>
      </p:sp>
    </p:spTree>
    <p:extLst>
      <p:ext uri="{BB962C8B-B14F-4D97-AF65-F5344CB8AC3E}">
        <p14:creationId xmlns:p14="http://schemas.microsoft.com/office/powerpoint/2010/main" val="1338625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PRESENTER:</a:t>
            </a:r>
            <a:r>
              <a:rPr lang="en-US" baseline="0"/>
              <a:t> Use the following test student info to demonstrate how to enroll: Open several tabs </a:t>
            </a:r>
          </a:p>
          <a:p>
            <a:r>
              <a:rPr lang="en-US" baseline="0" err="1"/>
              <a:t>ctcLink</a:t>
            </a:r>
            <a:r>
              <a:rPr lang="en-US" baseline="0"/>
              <a:t> ID: </a:t>
            </a:r>
            <a:r>
              <a:rPr lang="en-US" sz="1200" kern="1200">
                <a:solidFill>
                  <a:schemeClr val="tx1"/>
                </a:solidFill>
                <a:effectLst/>
                <a:latin typeface="+mn-lt"/>
                <a:ea typeface="+mn-ea"/>
                <a:cs typeface="+mn-cs"/>
              </a:rPr>
              <a:t>XX080CS01</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a:solidFill>
                  <a:schemeClr val="tx1"/>
                </a:solidFill>
                <a:effectLst/>
                <a:latin typeface="+mn-lt"/>
                <a:ea typeface="+mn-ea"/>
                <a:cs typeface="+mn-cs"/>
              </a:rPr>
              <a:t>Password: Test123</a:t>
            </a:r>
            <a:endParaRPr lang="en-US" sz="1200" kern="1200">
              <a:solidFill>
                <a:schemeClr val="tx1"/>
              </a:solidFill>
              <a:effectLst/>
              <a:latin typeface="+mn-lt"/>
              <a:ea typeface="+mn-ea"/>
              <a:cs typeface="+mn-cs"/>
            </a:endParaRPr>
          </a:p>
          <a:p>
            <a:r>
              <a:rPr lang="en-US" baseline="0"/>
              <a:t>REMIND STUDENTS THAT THEY WILL REGISTER FOR SUMMER/ FALL QUARTER STARTING IN MAY! SEE AN ADVISOR FOR ADDITIONAL PLANNING IN EARLY SPRING SO THEY ARE READY TO REGISTER IN NOVEMBER!</a:t>
            </a:r>
          </a:p>
          <a:p>
            <a:r>
              <a:rPr lang="en-US" b="1" i="1"/>
              <a:t>Be sure to write down the item numbers for the classes you wish to take as well as any alternatives.</a:t>
            </a:r>
            <a:endParaRPr lang="en-US"/>
          </a:p>
          <a:p>
            <a:r>
              <a:rPr lang="en-US"/>
              <a:t>A step-by-step registration guide image and description of this process:</a:t>
            </a:r>
            <a:r>
              <a:rPr lang="en-US" baseline="0"/>
              <a:t> </a:t>
            </a:r>
            <a:r>
              <a:rPr lang="en-US"/>
              <a:t>https://www.bellevuecollege.edu/welcome/registration-and-advising/</a:t>
            </a:r>
          </a:p>
          <a:p>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26</a:t>
            </a:fld>
            <a:endParaRPr lang="en-US"/>
          </a:p>
        </p:txBody>
      </p:sp>
    </p:spTree>
    <p:extLst>
      <p:ext uri="{BB962C8B-B14F-4D97-AF65-F5344CB8AC3E}">
        <p14:creationId xmlns:p14="http://schemas.microsoft.com/office/powerpoint/2010/main" val="6474220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Other recommendations: </a:t>
            </a:r>
          </a:p>
          <a:p>
            <a:pPr marL="171450" indent="-171450">
              <a:buFont typeface="Arial" panose="020B0604020202020204" pitchFamily="34" charset="0"/>
              <a:buChar char="•"/>
            </a:pPr>
            <a:r>
              <a:rPr lang="en-US"/>
              <a:t>Check your </a:t>
            </a:r>
            <a:r>
              <a:rPr lang="en-US">
                <a:hlinkClick r:id="rId3"/>
              </a:rPr>
              <a:t>Bellevue College email (Links to an external site.)</a:t>
            </a:r>
            <a:r>
              <a:rPr lang="en-US"/>
              <a:t> and </a:t>
            </a:r>
            <a:r>
              <a:rPr lang="en-US">
                <a:hlinkClick r:id="rId4"/>
              </a:rPr>
              <a:t>Canvas (Links to an external site.)</a:t>
            </a:r>
            <a:r>
              <a:rPr lang="en-US"/>
              <a:t> for any updates.</a:t>
            </a:r>
          </a:p>
          <a:p>
            <a:pPr marL="171450" indent="-171450">
              <a:buFont typeface="Arial" panose="020B0604020202020204" pitchFamily="34" charset="0"/>
              <a:buChar char="•"/>
            </a:pPr>
            <a:r>
              <a:rPr lang="en-US"/>
              <a:t>Check your </a:t>
            </a:r>
            <a:r>
              <a:rPr lang="en-US" u="none" strike="noStrike">
                <a:effectLst/>
                <a:hlinkClick r:id="rId5"/>
              </a:rPr>
              <a:t>schedule  (Links to an external site.)</a:t>
            </a:r>
            <a:r>
              <a:rPr lang="en-US"/>
              <a:t>and locate your classes on the </a:t>
            </a:r>
            <a:r>
              <a:rPr lang="en-US">
                <a:hlinkClick r:id="rId6"/>
              </a:rPr>
              <a:t>campus map (Links to an external site.)</a:t>
            </a:r>
            <a:r>
              <a:rPr lang="en-US"/>
              <a:t>.</a:t>
            </a:r>
            <a:r>
              <a:rPr lang="en-US" u="none" strike="noStrike">
                <a:effectLst/>
                <a:hlinkClick r:id="rId6"/>
              </a:rPr>
              <a:t> (Links to an external site.)</a:t>
            </a:r>
            <a:r>
              <a:rPr lang="en-US"/>
              <a:t> </a:t>
            </a:r>
          </a:p>
          <a:p>
            <a:pPr marL="171450" indent="-171450">
              <a:buFont typeface="Arial" panose="020B0604020202020204" pitchFamily="34" charset="0"/>
              <a:buChar char="•"/>
            </a:pPr>
            <a:r>
              <a:rPr lang="en-US"/>
              <a:t>Be sure your </a:t>
            </a:r>
            <a:r>
              <a:rPr lang="en-US">
                <a:hlinkClick r:id="rId7"/>
              </a:rPr>
              <a:t>tuition and fees (Links to an external site.)</a:t>
            </a:r>
            <a:r>
              <a:rPr lang="en-US"/>
              <a:t> have been paid.</a:t>
            </a:r>
          </a:p>
          <a:p>
            <a:pPr marL="171450" indent="-171450">
              <a:buFont typeface="Arial" panose="020B0604020202020204" pitchFamily="34" charset="0"/>
              <a:buChar char="•"/>
            </a:pPr>
            <a:r>
              <a:rPr lang="en-US"/>
              <a:t>Outline your first day schedule. Specifically, indicate what you plan to do during each hour of your entire first day. Consider using a sample schedule template (many can be found via an online search) or a calendar on your phone.</a:t>
            </a:r>
          </a:p>
          <a:p>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33</a:t>
            </a:fld>
            <a:endParaRPr lang="en-US"/>
          </a:p>
        </p:txBody>
      </p:sp>
    </p:spTree>
    <p:extLst>
      <p:ext uri="{BB962C8B-B14F-4D97-AF65-F5344CB8AC3E}">
        <p14:creationId xmlns:p14="http://schemas.microsoft.com/office/powerpoint/2010/main" val="366365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goals of the meeting </a:t>
            </a:r>
          </a:p>
        </p:txBody>
      </p:sp>
      <p:sp>
        <p:nvSpPr>
          <p:cNvPr id="4" name="Slide Number Placeholder 3"/>
          <p:cNvSpPr>
            <a:spLocks noGrp="1"/>
          </p:cNvSpPr>
          <p:nvPr>
            <p:ph type="sldNum" sz="quarter" idx="10"/>
          </p:nvPr>
        </p:nvSpPr>
        <p:spPr/>
        <p:txBody>
          <a:bodyPr/>
          <a:lstStyle/>
          <a:p>
            <a:fld id="{2AD9F401-87A4-694D-A1D3-380370B1805C}" type="slidenum">
              <a:rPr lang="en-US" smtClean="0"/>
              <a:t>3</a:t>
            </a:fld>
            <a:endParaRPr lang="en-US"/>
          </a:p>
        </p:txBody>
      </p:sp>
    </p:spTree>
    <p:extLst>
      <p:ext uri="{BB962C8B-B14F-4D97-AF65-F5344CB8AC3E}">
        <p14:creationId xmlns:p14="http://schemas.microsoft.com/office/powerpoint/2010/main" val="246245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share with students and give them some time to complete the intake questionnaire:</a:t>
            </a:r>
            <a:r>
              <a:rPr lang="en-US" baseline="0"/>
              <a:t> </a:t>
            </a:r>
            <a:r>
              <a:rPr lang="en-US" sz="1200" u="sng">
                <a:hlinkClick r:id="rId3"/>
              </a:rPr>
              <a:t>https://www.bellevuecollege.edu/intakequestionnaire</a:t>
            </a:r>
            <a:endParaRPr lang="en-US" sz="1200" u="sng"/>
          </a:p>
          <a:p>
            <a:pPr marL="171450" indent="-171450">
              <a:buFont typeface="Arial" panose="020B0604020202020204" pitchFamily="34" charset="0"/>
              <a:buChar char="•"/>
            </a:pPr>
            <a:r>
              <a:rPr lang="en-US" sz="1200" u="none"/>
              <a:t>The intake questionnaire help us to</a:t>
            </a:r>
            <a:r>
              <a:rPr lang="en-US" sz="1200" u="none" baseline="0"/>
              <a:t> be proactive in helping you and connecting you to the appropriate resources</a:t>
            </a:r>
          </a:p>
          <a:p>
            <a:r>
              <a:rPr lang="en-US" sz="1200" u="none" baseline="0"/>
              <a:t>or</a:t>
            </a:r>
          </a:p>
          <a:p>
            <a:pPr marL="171450" indent="-171450">
              <a:buFont typeface="Arial" panose="020B0604020202020204" pitchFamily="34" charset="0"/>
              <a:buChar char="•"/>
            </a:pPr>
            <a:r>
              <a:rPr lang="en-US"/>
              <a:t>This form is for all new Bellevue College students and the information collected will be used as a way to learn more about your educational and/or career pathway. The information you provide will also be used to connect you to campus resources as soon as possible to best support you and your success throughout your time at BC. Thank you!</a:t>
            </a:r>
            <a:endParaRPr lang="en-US" sz="1200" u="none"/>
          </a:p>
          <a:p>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4</a:t>
            </a:fld>
            <a:endParaRPr lang="en-US"/>
          </a:p>
        </p:txBody>
      </p:sp>
    </p:spTree>
    <p:extLst>
      <p:ext uri="{BB962C8B-B14F-4D97-AF65-F5344CB8AC3E}">
        <p14:creationId xmlns:p14="http://schemas.microsoft.com/office/powerpoint/2010/main" val="710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Bellevue College is committed to helping students choose a career and educational</a:t>
            </a:r>
            <a:r>
              <a:rPr lang="en-US" baseline="0"/>
              <a:t> path and all of our degrees and certificates have nested within </a:t>
            </a:r>
            <a:r>
              <a:rPr lang="en-US" b="1" baseline="0"/>
              <a:t>these 8 pathways</a:t>
            </a:r>
            <a:r>
              <a:rPr lang="en-US" baseline="0"/>
              <a:t>. You could change your path at anytime, but this is a helpful guide for keeping students on path and completing their goals.</a:t>
            </a:r>
          </a:p>
          <a:p>
            <a:r>
              <a:rPr lang="en-US" baseline="0"/>
              <a:t>Or </a:t>
            </a:r>
          </a:p>
          <a:p>
            <a:pPr marL="171450" indent="-171450">
              <a:buFont typeface="Arial" panose="020B0604020202020204" pitchFamily="34" charset="0"/>
              <a:buChar char="•"/>
            </a:pPr>
            <a:r>
              <a:rPr lang="en-US" sz="1200">
                <a:effectLst/>
              </a:rPr>
              <a:t>We at Bellevue College understand that time and resources are precious. It is our goal to help you best use your time so that you can effectively and efficiently work toward your educational and personal goals. We are committed to helping you identify a path and stay on a path, and graduate so that you can continue moving forward!</a:t>
            </a:r>
          </a:p>
          <a:p>
            <a:r>
              <a:rPr lang="en-US" sz="1200" baseline="0">
                <a:effectLst/>
              </a:rPr>
              <a:t>Or</a:t>
            </a:r>
          </a:p>
          <a:p>
            <a:pPr marL="171450" indent="-171450">
              <a:buFont typeface="Arial" panose="020B0604020202020204" pitchFamily="34" charset="0"/>
              <a:buChar char="•"/>
            </a:pPr>
            <a:r>
              <a:rPr lang="en-US" sz="1200">
                <a:effectLst/>
              </a:rPr>
              <a:t>Pathways is the approach we use to organize career and education information into categories to help you connect your interests with different types of occupations and the related levels of education and training needed for them.</a:t>
            </a:r>
          </a:p>
          <a:p>
            <a:pPr marL="0" indent="0">
              <a:buFont typeface="Arial" panose="020B0604020202020204" pitchFamily="34" charset="0"/>
              <a:buNone/>
            </a:pPr>
            <a:r>
              <a:rPr lang="en-US" sz="1200">
                <a:effectLst/>
              </a:rPr>
              <a:t>Or </a:t>
            </a:r>
            <a:endParaRPr lang="en-US"/>
          </a:p>
          <a:p>
            <a:pPr marL="171450" indent="-171450">
              <a:buFont typeface="Arial" panose="020B0604020202020204" pitchFamily="34" charset="0"/>
              <a:buChar char="•"/>
            </a:pPr>
            <a:r>
              <a:rPr lang="en-US" sz="1200">
                <a:effectLst/>
              </a:rPr>
              <a:t>Bellevue College is committed to helping students choose a career and educational path and all of our degrees and certificates are found within the following eight pathways:</a:t>
            </a:r>
            <a:endParaRPr lang="en-US"/>
          </a:p>
          <a:p>
            <a:endParaRPr lang="en-US" baseline="0"/>
          </a:p>
        </p:txBody>
      </p:sp>
      <p:sp>
        <p:nvSpPr>
          <p:cNvPr id="4" name="Slide Number Placeholder 3"/>
          <p:cNvSpPr>
            <a:spLocks noGrp="1"/>
          </p:cNvSpPr>
          <p:nvPr>
            <p:ph type="sldNum" sz="quarter" idx="10"/>
          </p:nvPr>
        </p:nvSpPr>
        <p:spPr/>
        <p:txBody>
          <a:bodyPr/>
          <a:lstStyle/>
          <a:p>
            <a:fld id="{2AD9F401-87A4-694D-A1D3-380370B1805C}" type="slidenum">
              <a:rPr lang="en-US" smtClean="0"/>
              <a:t>5</a:t>
            </a:fld>
            <a:endParaRPr lang="en-US"/>
          </a:p>
        </p:txBody>
      </p:sp>
    </p:spTree>
    <p:extLst>
      <p:ext uri="{BB962C8B-B14F-4D97-AF65-F5344CB8AC3E}">
        <p14:creationId xmlns:p14="http://schemas.microsoft.com/office/powerpoint/2010/main" val="339152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a:effectLst/>
            </a:endParaRPr>
          </a:p>
          <a:p>
            <a:pPr marL="171450" indent="-171450">
              <a:buFont typeface="Arial" panose="020B0604020202020204" pitchFamily="34" charset="0"/>
              <a:buChar char="•"/>
            </a:pPr>
            <a:r>
              <a:rPr lang="en-US" sz="1200">
                <a:effectLst/>
              </a:rPr>
              <a:t>An important step to getting started at BC is to identify whether you must establish English and/or math placement. Many classes—and most degrees—at BC require some level of English and/or math, and taking care of this soon after you apply will help with your registration.</a:t>
            </a:r>
          </a:p>
          <a:p>
            <a:pPr marL="0" indent="0">
              <a:buFont typeface="Arial" panose="020B0604020202020204" pitchFamily="34" charset="0"/>
              <a:buNone/>
            </a:pPr>
            <a:r>
              <a:rPr lang="en-US" sz="1200">
                <a:effectLst/>
              </a:rPr>
              <a:t>or</a:t>
            </a:r>
          </a:p>
          <a:p>
            <a:pPr marL="171450" indent="-171450">
              <a:buFont typeface="Arial" panose="020B0604020202020204" pitchFamily="34" charset="0"/>
              <a:buChar char="•"/>
            </a:pPr>
            <a:r>
              <a:rPr lang="en-US" sz="1200">
                <a:effectLst/>
              </a:rPr>
              <a:t>Whether this is your first time attending college or if you've previously attended another college or university, receiving math and English placement is important</a:t>
            </a:r>
          </a:p>
          <a:p>
            <a:pPr marL="0" indent="0">
              <a:buFont typeface="Arial" panose="020B0604020202020204" pitchFamily="34" charset="0"/>
              <a:buNone/>
            </a:pPr>
            <a:r>
              <a:rPr lang="en-US" sz="1200">
                <a:effectLst/>
              </a:rPr>
              <a:t>or</a:t>
            </a:r>
          </a:p>
          <a:p>
            <a:pPr marL="171450" indent="-171450">
              <a:buFont typeface="Arial" panose="020B0604020202020204" pitchFamily="34" charset="0"/>
              <a:buChar char="•"/>
            </a:pPr>
            <a:r>
              <a:rPr lang="en-US" baseline="0"/>
              <a:t>The program you want and the major you want (if transferring) determine the math you need…don’t delay Math or English placement testing until later because it could delay your graduation and transfer. Let’s review the sheets.</a:t>
            </a:r>
            <a:endParaRPr lang="en-US"/>
          </a:p>
        </p:txBody>
      </p:sp>
      <p:sp>
        <p:nvSpPr>
          <p:cNvPr id="4" name="Slide Number Placeholder 3"/>
          <p:cNvSpPr>
            <a:spLocks noGrp="1"/>
          </p:cNvSpPr>
          <p:nvPr>
            <p:ph type="sldNum" sz="quarter" idx="10"/>
          </p:nvPr>
        </p:nvSpPr>
        <p:spPr/>
        <p:txBody>
          <a:bodyPr/>
          <a:lstStyle/>
          <a:p>
            <a:fld id="{2AD9F401-87A4-694D-A1D3-380370B1805C}" type="slidenum">
              <a:rPr lang="en-US" smtClean="0"/>
              <a:t>6</a:t>
            </a:fld>
            <a:endParaRPr lang="en-US"/>
          </a:p>
        </p:txBody>
      </p:sp>
    </p:spTree>
    <p:extLst>
      <p:ext uri="{BB962C8B-B14F-4D97-AF65-F5344CB8AC3E}">
        <p14:creationId xmlns:p14="http://schemas.microsoft.com/office/powerpoint/2010/main" val="1215791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Written Communication (ENGLISH) Placement using ACCUPLACER: </a:t>
            </a:r>
          </a:p>
          <a:p>
            <a:r>
              <a:rPr lang="en-US"/>
              <a:t>STEP 1- Present your placement Exams at BC or</a:t>
            </a:r>
          </a:p>
          <a:p>
            <a:pPr marL="171450" indent="-171450">
              <a:buFont typeface="Arial" panose="020B0604020202020204" pitchFamily="34" charset="0"/>
              <a:buChar char="•"/>
            </a:pPr>
            <a:r>
              <a:rPr lang="en-US"/>
              <a:t>Domestic high school transcript, and an overall GPA of 3.0 or higher</a:t>
            </a:r>
          </a:p>
          <a:p>
            <a:pPr marL="171450" indent="-171450">
              <a:buFont typeface="Arial" panose="020B0604020202020204" pitchFamily="34" charset="0"/>
              <a:buChar char="•"/>
            </a:pPr>
            <a:r>
              <a:rPr lang="en-US"/>
              <a:t>AP or IB exams, </a:t>
            </a:r>
          </a:p>
          <a:p>
            <a:pPr marL="171450" indent="-171450">
              <a:buFont typeface="Arial" panose="020B0604020202020204" pitchFamily="34" charset="0"/>
              <a:buChar char="•"/>
            </a:pPr>
            <a:r>
              <a:rPr lang="en-US"/>
              <a:t>Smarter</a:t>
            </a:r>
            <a:r>
              <a:rPr lang="en-US" baseline="0"/>
              <a:t> </a:t>
            </a:r>
            <a:r>
              <a:rPr lang="en-US"/>
              <a:t>Balanced Language Art score of 3 or 4, may be used in the year following HS graduation, or for Running Start students </a:t>
            </a:r>
          </a:p>
          <a:p>
            <a:pPr marL="171450" indent="-171450">
              <a:buFont typeface="Arial" panose="020B0604020202020204" pitchFamily="34" charset="0"/>
              <a:buChar char="•"/>
            </a:pPr>
            <a:r>
              <a:rPr lang="en-US"/>
              <a:t>Placement from another Washington State Community or Technical college (reciprocity), </a:t>
            </a:r>
            <a:r>
              <a:rPr lang="en-US" b="1"/>
              <a:t>less than two years old</a:t>
            </a:r>
          </a:p>
          <a:p>
            <a:r>
              <a:rPr lang="en-US"/>
              <a:t>STEP 2- Your intended major determines your English requirement. Always consult with your advisor for educational planning </a:t>
            </a:r>
          </a:p>
        </p:txBody>
      </p:sp>
      <p:sp>
        <p:nvSpPr>
          <p:cNvPr id="4" name="Slide Number Placeholder 3"/>
          <p:cNvSpPr>
            <a:spLocks noGrp="1"/>
          </p:cNvSpPr>
          <p:nvPr>
            <p:ph type="sldNum" sz="quarter" idx="10"/>
          </p:nvPr>
        </p:nvSpPr>
        <p:spPr/>
        <p:txBody>
          <a:bodyPr/>
          <a:lstStyle/>
          <a:p>
            <a:fld id="{2AD9F401-87A4-694D-A1D3-380370B1805C}" type="slidenum">
              <a:rPr lang="en-US" smtClean="0"/>
              <a:t>7</a:t>
            </a:fld>
            <a:endParaRPr lang="en-US"/>
          </a:p>
        </p:txBody>
      </p:sp>
    </p:spTree>
    <p:extLst>
      <p:ext uri="{BB962C8B-B14F-4D97-AF65-F5344CB8AC3E}">
        <p14:creationId xmlns:p14="http://schemas.microsoft.com/office/powerpoint/2010/main" val="3958444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ALEKS placement assessment </a:t>
            </a:r>
          </a:p>
          <a:p>
            <a:pPr marL="171450" indent="-171450">
              <a:buFont typeface="Arial" panose="020B0604020202020204" pitchFamily="34" charset="0"/>
              <a:buChar char="•"/>
            </a:pPr>
            <a:r>
              <a:rPr lang="en-US"/>
              <a:t>AP/IB Exam results 	</a:t>
            </a:r>
          </a:p>
          <a:p>
            <a:pPr marL="171450" indent="-171450">
              <a:buFont typeface="Arial" panose="020B0604020202020204" pitchFamily="34" charset="0"/>
              <a:buChar char="•"/>
            </a:pPr>
            <a:r>
              <a:rPr lang="en-US"/>
              <a:t>Smarter Balanced Test 	</a:t>
            </a:r>
          </a:p>
          <a:p>
            <a:pPr marL="171450" indent="-171450">
              <a:buFont typeface="Arial" panose="020B0604020202020204" pitchFamily="34" charset="0"/>
              <a:buChar char="•"/>
            </a:pPr>
            <a:r>
              <a:rPr lang="en-US"/>
              <a:t>Applicable high school coursework 	</a:t>
            </a:r>
          </a:p>
          <a:p>
            <a:pPr marL="171450" indent="-171450">
              <a:buFont typeface="Arial" panose="020B0604020202020204" pitchFamily="34" charset="0"/>
              <a:buChar char="•"/>
            </a:pPr>
            <a:r>
              <a:rPr lang="en-US"/>
              <a:t>Reciprocity, less than 1 year old </a:t>
            </a:r>
          </a:p>
          <a:p>
            <a:r>
              <a:rPr lang="en-US"/>
              <a:t>Review degree/certificate requirements at:  bellevuecollege.edu/worksheets</a:t>
            </a:r>
          </a:p>
        </p:txBody>
      </p:sp>
      <p:sp>
        <p:nvSpPr>
          <p:cNvPr id="4" name="Slide Number Placeholder 3"/>
          <p:cNvSpPr>
            <a:spLocks noGrp="1"/>
          </p:cNvSpPr>
          <p:nvPr>
            <p:ph type="sldNum" sz="quarter" idx="10"/>
          </p:nvPr>
        </p:nvSpPr>
        <p:spPr/>
        <p:txBody>
          <a:bodyPr/>
          <a:lstStyle/>
          <a:p>
            <a:fld id="{2AD9F401-87A4-694D-A1D3-380370B1805C}" type="slidenum">
              <a:rPr lang="en-US" smtClean="0"/>
              <a:t>8</a:t>
            </a:fld>
            <a:endParaRPr lang="en-US"/>
          </a:p>
        </p:txBody>
      </p:sp>
    </p:spTree>
    <p:extLst>
      <p:ext uri="{BB962C8B-B14F-4D97-AF65-F5344CB8AC3E}">
        <p14:creationId xmlns:p14="http://schemas.microsoft.com/office/powerpoint/2010/main" val="405641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Degree Types</a:t>
            </a:r>
          </a:p>
          <a:p>
            <a:r>
              <a:rPr lang="en-US" sz="1200">
                <a:effectLst/>
              </a:rPr>
              <a:t>There are many program options available to students at BC. From transfer associate degrees to bachelor's degrees, professional/technical certificates, and more, selecting what path to pursue is a big step towards determining what classes you'll take and when. </a:t>
            </a:r>
            <a:endParaRPr lang="en-US"/>
          </a:p>
          <a:p>
            <a:r>
              <a:rPr lang="en-US" sz="1200">
                <a:effectLst/>
              </a:rPr>
              <a:t>If you haven't decided what type of degree is best for your, or if you'd like more information about the different types of degrees, explore definitions below.</a:t>
            </a:r>
            <a:endParaRPr lang="en-US">
              <a:effectLst/>
            </a:endParaRPr>
          </a:p>
          <a:p>
            <a:r>
              <a:rPr lang="en-US" b="1"/>
              <a:t>Transfer Associate Degrees</a:t>
            </a:r>
          </a:p>
          <a:p>
            <a:r>
              <a:rPr lang="en-US" sz="1200">
                <a:effectLst/>
              </a:rPr>
              <a:t>The two-year transfer associate degree is the most popular degree at Bellevue College. Agreements that BC subscribes to make it possible for students to more easily and efficiently transfer to four-year institutions. Students who choose a qualified degree path take 90 credits worth of general education courses at BC before they transfer to a four-year institution, most often with junior standing.</a:t>
            </a:r>
            <a:endParaRPr lang="en-US"/>
          </a:p>
          <a:p>
            <a:r>
              <a:rPr lang="en-US" sz="1200">
                <a:effectLst/>
              </a:rPr>
              <a:t>If you're considering a transfer associate degree, here are a few things to keep in mind:</a:t>
            </a:r>
            <a:endParaRPr lang="en-US"/>
          </a:p>
          <a:p>
            <a:r>
              <a:rPr lang="en-US" sz="1200">
                <a:effectLst/>
              </a:rPr>
              <a:t>Most transfer agreements only operate within Washington state</a:t>
            </a:r>
            <a:endParaRPr lang="en-US">
              <a:effectLst/>
            </a:endParaRPr>
          </a:p>
          <a:p>
            <a:r>
              <a:rPr lang="en-US" sz="1200">
                <a:effectLst/>
              </a:rPr>
              <a:t>Speak with your academic advisor early if you plan to earn a transfer associate degree. There are multiple transfer associate degree tracks, and where each is accepted varies</a:t>
            </a:r>
            <a:endParaRPr lang="en-US">
              <a:effectLst/>
            </a:endParaRPr>
          </a:p>
          <a:p>
            <a:r>
              <a:rPr lang="en-US" sz="1200">
                <a:effectLst/>
              </a:rPr>
              <a:t>Follow the degree plan closely to make resourceful use of your time at BC</a:t>
            </a:r>
            <a:endParaRPr lang="en-US">
              <a:effectLst/>
            </a:endParaRPr>
          </a:p>
          <a:p>
            <a:r>
              <a:rPr lang="en-US" b="1"/>
              <a:t>Bachelor's Degrees</a:t>
            </a:r>
          </a:p>
          <a:p>
            <a:r>
              <a:rPr lang="en-US" sz="1200">
                <a:effectLst/>
              </a:rPr>
              <a:t>BC offers 12 bachelor's degrees in high-demand fields of study. Most of these programs are applied bachelor's programs, meaning students must first complete certain prerequisites at the associate level before applying to their program of choice. If you want to earn a four-year degree that helps put you on a fast track to career readiness, consider one of the following options at BC:</a:t>
            </a:r>
            <a:endParaRPr lang="en-US"/>
          </a:p>
          <a:p>
            <a:r>
              <a:rPr lang="en-US" sz="1200">
                <a:effectLst/>
              </a:rPr>
              <a:t>Applied Accounting, BAS</a:t>
            </a:r>
            <a:endParaRPr lang="en-US">
              <a:effectLst/>
            </a:endParaRPr>
          </a:p>
          <a:p>
            <a:r>
              <a:rPr lang="en-US" sz="1200">
                <a:effectLst/>
              </a:rPr>
              <a:t>Computer Science, BS</a:t>
            </a:r>
            <a:endParaRPr lang="en-US">
              <a:effectLst/>
            </a:endParaRPr>
          </a:p>
          <a:p>
            <a:r>
              <a:rPr lang="en-US" sz="1200">
                <a:effectLst/>
              </a:rPr>
              <a:t>Data Analytics, BAS</a:t>
            </a:r>
            <a:endParaRPr lang="en-US">
              <a:effectLst/>
            </a:endParaRPr>
          </a:p>
          <a:p>
            <a:r>
              <a:rPr lang="en-US" sz="1200">
                <a:effectLst/>
              </a:rPr>
              <a:t>Digital Marketing, BAS</a:t>
            </a:r>
            <a:endParaRPr lang="en-US">
              <a:effectLst/>
            </a:endParaRPr>
          </a:p>
          <a:p>
            <a:r>
              <a:rPr lang="en-US" sz="1200">
                <a:effectLst/>
              </a:rPr>
              <a:t>Health and Wellness, BAS</a:t>
            </a:r>
            <a:endParaRPr lang="en-US">
              <a:effectLst/>
            </a:endParaRPr>
          </a:p>
          <a:p>
            <a:r>
              <a:rPr lang="en-US" sz="1200">
                <a:effectLst/>
              </a:rPr>
              <a:t>Healthcare Informatics, BAS</a:t>
            </a:r>
            <a:endParaRPr lang="en-US">
              <a:effectLst/>
            </a:endParaRPr>
          </a:p>
          <a:p>
            <a:r>
              <a:rPr lang="en-US" sz="1200">
                <a:effectLst/>
              </a:rPr>
              <a:t>Healthcare Management and Leadership, BAS</a:t>
            </a:r>
            <a:endParaRPr lang="en-US">
              <a:effectLst/>
            </a:endParaRPr>
          </a:p>
          <a:p>
            <a:r>
              <a:rPr lang="en-US" sz="1200">
                <a:effectLst/>
              </a:rPr>
              <a:t>Information Systems and Technology, BAS</a:t>
            </a:r>
            <a:endParaRPr lang="en-US">
              <a:effectLst/>
            </a:endParaRPr>
          </a:p>
          <a:p>
            <a:r>
              <a:rPr lang="en-US" sz="1200">
                <a:effectLst/>
              </a:rPr>
              <a:t>Interior Design, BAA</a:t>
            </a:r>
            <a:endParaRPr lang="en-US">
              <a:effectLst/>
            </a:endParaRPr>
          </a:p>
          <a:p>
            <a:r>
              <a:rPr lang="en-US" sz="1200">
                <a:effectLst/>
              </a:rPr>
              <a:t>Molecular Biosciences, BAS</a:t>
            </a:r>
            <a:endParaRPr lang="en-US">
              <a:effectLst/>
            </a:endParaRPr>
          </a:p>
          <a:p>
            <a:r>
              <a:rPr lang="en-US" sz="1200">
                <a:effectLst/>
              </a:rPr>
              <a:t>Nursing, RN to BSN, BSN</a:t>
            </a:r>
            <a:endParaRPr lang="en-US">
              <a:effectLst/>
            </a:endParaRPr>
          </a:p>
          <a:p>
            <a:r>
              <a:rPr lang="en-US" sz="1200">
                <a:effectLst/>
              </a:rPr>
              <a:t>Radiation and Imaging Sciences, BAS</a:t>
            </a:r>
            <a:endParaRPr lang="en-US">
              <a:effectLst/>
            </a:endParaRPr>
          </a:p>
          <a:p>
            <a:r>
              <a:rPr lang="en-US" b="1"/>
              <a:t>Professional/Technical Degrees</a:t>
            </a:r>
          </a:p>
          <a:p>
            <a:r>
              <a:rPr lang="en-US" sz="1200">
                <a:effectLst/>
              </a:rPr>
              <a:t>Professional and technical certificates help students gain work-ready skills. These types of associate degrees can often be completed in two years and are designed for individuals looking to enter the workforce faster than a four-year degree. </a:t>
            </a:r>
            <a:endParaRPr lang="en-US">
              <a:effectLst/>
            </a:endParaRPr>
          </a:p>
          <a:p>
            <a:r>
              <a:rPr lang="en-US" b="1"/>
              <a:t>Professional/Technical Certificates</a:t>
            </a:r>
          </a:p>
          <a:p>
            <a:r>
              <a:rPr lang="en-US" sz="1200">
                <a:effectLst/>
              </a:rPr>
              <a:t>Certificates are a great way to upskill or level up your career. BC offers many certificates for those looking to learn a new skill, gain more knowledge about a current one, or earn a credential to improve their resume. </a:t>
            </a:r>
            <a:endParaRPr lang="en-US">
              <a:effectLst/>
            </a:endParaRPr>
          </a:p>
          <a:p>
            <a:r>
              <a:rPr lang="en-US" sz="1200">
                <a:effectLst/>
              </a:rPr>
              <a:t>For a full list of programs available at BC, visit the </a:t>
            </a:r>
            <a:r>
              <a:rPr lang="en-US" sz="1200">
                <a:effectLst/>
                <a:hlinkClick r:id="rId3"/>
              </a:rPr>
              <a:t>Bellevue College Programs of Study catalog (Links to an external site.)</a:t>
            </a:r>
            <a:r>
              <a:rPr lang="en-US" sz="1200">
                <a:effectLst/>
              </a:rPr>
              <a:t>.</a:t>
            </a:r>
            <a:endParaRPr lang="en-US">
              <a:effectLst/>
            </a:endParaRPr>
          </a:p>
          <a:p>
            <a:r>
              <a:rPr lang="en-US" baseline="0" err="1"/>
              <a:t>er</a:t>
            </a:r>
            <a:r>
              <a:rPr lang="en-US" baseline="0"/>
              <a:t> plans!</a:t>
            </a:r>
            <a:endParaRPr lang="en-US"/>
          </a:p>
        </p:txBody>
      </p:sp>
      <p:sp>
        <p:nvSpPr>
          <p:cNvPr id="4" name="Slide Number Placeholder 3"/>
          <p:cNvSpPr>
            <a:spLocks noGrp="1"/>
          </p:cNvSpPr>
          <p:nvPr>
            <p:ph type="sldNum" sz="quarter" idx="10"/>
          </p:nvPr>
        </p:nvSpPr>
        <p:spPr/>
        <p:txBody>
          <a:bodyPr/>
          <a:lstStyle/>
          <a:p>
            <a:fld id="{77F2AA70-198A-423C-8B6B-D602BD40367A}" type="slidenum">
              <a:rPr lang="en-US" smtClean="0"/>
              <a:t>9</a:t>
            </a:fld>
            <a:endParaRPr lang="en-US"/>
          </a:p>
        </p:txBody>
      </p:sp>
    </p:spTree>
    <p:extLst>
      <p:ext uri="{BB962C8B-B14F-4D97-AF65-F5344CB8AC3E}">
        <p14:creationId xmlns:p14="http://schemas.microsoft.com/office/powerpoint/2010/main" val="192982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8F51B82-AD57-1549-A611-454CC75C94C3}"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305794030"/>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51B82-AD57-1549-A611-454CC75C94C3}"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1085108795"/>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51B82-AD57-1549-A611-454CC75C94C3}"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99238724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F51B82-AD57-1549-A611-454CC75C94C3}"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55189493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51B82-AD57-1549-A611-454CC75C94C3}" type="datetimeFigureOut">
              <a:rPr lang="en-US" smtClean="0"/>
              <a:t>5/11/2022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71636838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F51B82-AD57-1549-A611-454CC75C94C3}"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1210037578"/>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F51B82-AD57-1549-A611-454CC75C94C3}" type="datetimeFigureOut">
              <a:rPr lang="en-US" smtClean="0"/>
              <a:t>5/11/2022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431436356"/>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F51B82-AD57-1549-A611-454CC75C94C3}" type="datetimeFigureOut">
              <a:rPr lang="en-US" smtClean="0"/>
              <a:t>5/11/2022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1246043020"/>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51B82-AD57-1549-A611-454CC75C94C3}" type="datetimeFigureOut">
              <a:rPr lang="en-US" smtClean="0"/>
              <a:t>5/11/2022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213199524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51B82-AD57-1549-A611-454CC75C94C3}"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16793989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51B82-AD57-1549-A611-454CC75C94C3}" type="datetimeFigureOut">
              <a:rPr lang="en-US" smtClean="0"/>
              <a:t>5/11/2022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77C22D-90B2-424B-8818-C904DFC9C8E9}" type="slidenum">
              <a:rPr lang="en-US" smtClean="0"/>
              <a:t>‹#›</a:t>
            </a:fld>
            <a:endParaRPr lang="en-US"/>
          </a:p>
        </p:txBody>
      </p:sp>
    </p:spTree>
    <p:extLst>
      <p:ext uri="{BB962C8B-B14F-4D97-AF65-F5344CB8AC3E}">
        <p14:creationId xmlns:p14="http://schemas.microsoft.com/office/powerpoint/2010/main" val="127984062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51B82-AD57-1549-A611-454CC75C94C3}" type="datetimeFigureOut">
              <a:rPr lang="en-US" smtClean="0"/>
              <a:t>5/11/2022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77C22D-90B2-424B-8818-C904DFC9C8E9}" type="slidenum">
              <a:rPr lang="en-US" smtClean="0"/>
              <a:t>‹#›</a:t>
            </a:fld>
            <a:endParaRPr lang="en-US"/>
          </a:p>
        </p:txBody>
      </p:sp>
    </p:spTree>
    <p:extLst>
      <p:ext uri="{BB962C8B-B14F-4D97-AF65-F5344CB8AC3E}">
        <p14:creationId xmlns:p14="http://schemas.microsoft.com/office/powerpoint/2010/main" val="1935142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www.bellevuecollege.edu/diversity/lgbtq/" TargetMode="External"/><Relationship Id="rId13" Type="http://schemas.openxmlformats.org/officeDocument/2006/relationships/hyperlink" Target="https://www.bellevuecollege.edu/stupro/" TargetMode="External"/><Relationship Id="rId3" Type="http://schemas.openxmlformats.org/officeDocument/2006/relationships/image" Target="../media/image6.jpeg"/><Relationship Id="rId7" Type="http://schemas.openxmlformats.org/officeDocument/2006/relationships/hyperlink" Target="https://www.bellevuecollege.edu/lmc/" TargetMode="External"/><Relationship Id="rId12" Type="http://schemas.openxmlformats.org/officeDocument/2006/relationships/hyperlink" Target="https://www.bellevuecollege.edu/studentcentra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bellevuecollege.edu/careers/" TargetMode="External"/><Relationship Id="rId11" Type="http://schemas.openxmlformats.org/officeDocument/2006/relationships/hyperlink" Target="https://www.bellevuecollege.edu/mcs/" TargetMode="External"/><Relationship Id="rId5" Type="http://schemas.openxmlformats.org/officeDocument/2006/relationships/hyperlink" Target="https://www.bellevuecollege.edu/counseling/" TargetMode="External"/><Relationship Id="rId15" Type="http://schemas.openxmlformats.org/officeDocument/2006/relationships/hyperlink" Target="https://www.bellevuecollege.edu/autismspectrumnavigators/" TargetMode="External"/><Relationship Id="rId10" Type="http://schemas.openxmlformats.org/officeDocument/2006/relationships/hyperlink" Target="https://www.bellevuecollege.edu/drc/" TargetMode="External"/><Relationship Id="rId4" Type="http://schemas.openxmlformats.org/officeDocument/2006/relationships/hyperlink" Target="https://www.bellevuecollege.edu/advising/" TargetMode="External"/><Relationship Id="rId9" Type="http://schemas.openxmlformats.org/officeDocument/2006/relationships/hyperlink" Target="https://www.bellevuecollege.edu/asc/" TargetMode="External"/><Relationship Id="rId14" Type="http://schemas.openxmlformats.org/officeDocument/2006/relationships/hyperlink" Target="https://www.bellevuecollege.edu/trio/"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bellevuecollege.edu/stupro/"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mailto:mcs@bellevuecollege.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hector.guzman@bellevuecollege.edu" TargetMode="External"/><Relationship Id="rId5" Type="http://schemas.openxmlformats.org/officeDocument/2006/relationships/hyperlink" Target="mailto:d.boyntonhoward@bellevuecollege.edu" TargetMode="Externa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8" Type="http://schemas.openxmlformats.org/officeDocument/2006/relationships/hyperlink" Target="https://www.bellevuecollege.edu/studentcentral/cares-act/" TargetMode="External"/><Relationship Id="rId3" Type="http://schemas.openxmlformats.org/officeDocument/2006/relationships/image" Target="../media/image5.jpeg"/><Relationship Id="rId7" Type="http://schemas.openxmlformats.org/officeDocument/2006/relationships/hyperlink" Target="https://www.bellevuecollege.edu/elearningfaculty/zoom-creating-an-online-meetin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bellevuecollege.teamdynamix.com/TDClient/2044/Portal/KB/ArticleDet?ID=98364" TargetMode="External"/><Relationship Id="rId5" Type="http://schemas.openxmlformats.org/officeDocument/2006/relationships/hyperlink" Target="https://www.bellevuecollege.edu/covid19/attestation/" TargetMode="External"/><Relationship Id="rId10" Type="http://schemas.openxmlformats.org/officeDocument/2006/relationships/image" Target="../media/image13.png"/><Relationship Id="rId4" Type="http://schemas.openxmlformats.org/officeDocument/2006/relationships/hyperlink" Target="https://www.bellevuecollege.edu/publicsafety/covid-19-student-portal/?utm_source=canvas&amp;utm_medium=lms&amp;utm_campaign=online_nso&amp;utm_content=get_started_2" TargetMode="External"/><Relationship Id="rId9" Type="http://schemas.openxmlformats.org/officeDocument/2006/relationships/hyperlink" Target="https://www.bellevuecollege.edu/services/student-affairs-asg-laptop-loan-program/"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bellevuecollege.edu/veterans/" TargetMode="External"/><Relationship Id="rId3" Type="http://schemas.openxmlformats.org/officeDocument/2006/relationships/image" Target="../media/image6.jpe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hyperlink" Target="https://www.bellevuecollege.edu/foundation/" TargetMode="External"/><Relationship Id="rId5" Type="http://schemas.openxmlformats.org/officeDocument/2006/relationships/hyperlink" Target="https://readysetgrad.wa.gov/wasfa" TargetMode="External"/><Relationship Id="rId10" Type="http://schemas.openxmlformats.org/officeDocument/2006/relationships/hyperlink" Target="https://www.bellevuecollege.edu/workstudy/" TargetMode="External"/><Relationship Id="rId4" Type="http://schemas.openxmlformats.org/officeDocument/2006/relationships/hyperlink" Target="https://studentaid.ed.gov/sa/fafsa" TargetMode="External"/><Relationship Id="rId9" Type="http://schemas.openxmlformats.org/officeDocument/2006/relationships/hyperlink" Target="https://www.bellevuecollege.edu/w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bellevuecollege.edu/policies/?utm_source=canvas&amp;utm_medium=lms&amp;utm_campaign=online_nso&amp;utm_content=rules_1" TargetMode="External"/><Relationship Id="rId5" Type="http://schemas.openxmlformats.org/officeDocument/2006/relationships/hyperlink" Target="https://www.thehotline.org/resources/vawa/" TargetMode="External"/><Relationship Id="rId4" Type="http://schemas.openxmlformats.org/officeDocument/2006/relationships/hyperlink" Target="https://www.bellevuecollege.edu/reportconcern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bellevuecollege.edu/fa/youraid/sap/" TargetMode="External"/><Relationship Id="rId4" Type="http://schemas.openxmlformats.org/officeDocument/2006/relationships/hyperlink" Target="https://www.bellevuecollege.edu/policies/id-3200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hyperlink" Target="http://www.bellevuecollege.edu/enrollment/calendar/deadlines/" TargetMode="External"/><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hyperlink" Target="https://www.bellevuecollege.edu/tuition/cashier/" TargetMode="External"/><Relationship Id="rId4" Type="http://schemas.openxmlformats.org/officeDocument/2006/relationships/hyperlink" Target="https://fa.bellevuecollege.edu/contact"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www.bellevuecollege.edu/advising/" TargetMode="External"/><Relationship Id="rId3" Type="http://schemas.openxmlformats.org/officeDocument/2006/relationships/hyperlink" Target="https://www.ctc.edu/~bellevue/webreg/waci221.html" TargetMode="External"/><Relationship Id="rId7" Type="http://schemas.openxmlformats.org/officeDocument/2006/relationships/hyperlink" Target="https://www.bellevuecollege.edu/alerts/rave/"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hyperlink" Target="https://www.bellevuecollege.edu/canvas/" TargetMode="External"/><Relationship Id="rId5" Type="http://schemas.openxmlformats.org/officeDocument/2006/relationships/hyperlink" Target="https://www.bellevuecollege.edu/publicsafety/2018/03/21/general-parking-information/" TargetMode="External"/><Relationship Id="rId4" Type="http://schemas.openxmlformats.org/officeDocument/2006/relationships/hyperlink" Target="https://www2.bellevuecollege.edu/classes/Search?quarter=Summer2021&amp;searchterm=fys&amp;submit=Search+classes"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bellevuecollege.edu/testing/clear_prerequisites/" TargetMode="External"/><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hyperlink" Target="https://forms.bellevuecollege.edu/studentcentral/evaluation-of-transfer/" TargetMode="External"/><Relationship Id="rId4" Type="http://schemas.openxmlformats.org/officeDocument/2006/relationships/hyperlink" Target="https://www.bellevuecollege.edu/testing/placemen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bit.ly/307xbs9" TargetMode="External"/><Relationship Id="rId5" Type="http://schemas.openxmlformats.org/officeDocument/2006/relationships/image" Target="../media/image5.jpe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bellevuecollege.teamdynamix.com/TDClient/2044/Portal/Requests/ServiceDet?ID=27161" TargetMode="External"/><Relationship Id="rId4" Type="http://schemas.openxmlformats.org/officeDocument/2006/relationships/hyperlink" Target="https://bellevuecollege.teamdynamix.com/TDClient/2044/Portal/KB/ArticleDet?ID=24207"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s://www.bellevuecollege.edu/advising/nso/" TargetMode="External"/><Relationship Id="rId4" Type="http://schemas.openxmlformats.org/officeDocument/2006/relationships/hyperlink" Target="https://www.bellevuecollege.edu/advising/nso/first-quarter-class-recommendation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csprd.ctclink.us/psp/csprd/EMPLOYEE/PSFT_CS/s/WEBLIB_HCX_CM.H_CLASS_SEARCH.FieldFormula.IScript_Main?institution=WA080" TargetMode="External"/><Relationship Id="rId5" Type="http://schemas.openxmlformats.org/officeDocument/2006/relationships/hyperlink" Target="http://www.bellevuecollege.edu/" TargetMode="External"/><Relationship Id="rId4" Type="http://schemas.openxmlformats.org/officeDocument/2006/relationships/hyperlink" Target="https://www2.bellevuecollege.edu/netid/default.aspx"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2.bellevuecollege.edu/netid/default.aspx" TargetMode="Externa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s://www.bellevuecollege.edu/intakequestionnair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s://www.bellevuecollege.edu/pathway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bellevuecollege.edu/testin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www.bellevuecollege.edu/worksheets/2019-20/transfer/" TargetMode="External"/><Relationship Id="rId3" Type="http://schemas.openxmlformats.org/officeDocument/2006/relationships/image" Target="../media/image6.jpeg"/><Relationship Id="rId7" Type="http://schemas.openxmlformats.org/officeDocument/2006/relationships/hyperlink" Target="https://www.bellevuecollege.edu/ws/1920/Transfer/AB_DTAMRP.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bellevuecollege.edu/ws/1920/Transfer/AAS_DTA.pdf" TargetMode="External"/><Relationship Id="rId5" Type="http://schemas.openxmlformats.org/officeDocument/2006/relationships/hyperlink" Target="https://catalog.bellevuecollege.edu/content.php?catoid=6&amp;navoid=189" TargetMode="External"/><Relationship Id="rId10" Type="http://schemas.openxmlformats.org/officeDocument/2006/relationships/hyperlink" Target="https://www.bellevuecollege.edu/ws/1920/Transfer/AME_DTAMRP.pdf" TargetMode="External"/><Relationship Id="rId4" Type="http://schemas.openxmlformats.org/officeDocument/2006/relationships/hyperlink" Target="https://catalog.bellevuecollege.edu/content.php?catoid=6&amp;navoid=189#proftech" TargetMode="External"/><Relationship Id="rId9" Type="http://schemas.openxmlformats.org/officeDocument/2006/relationships/hyperlink" Target="https://www.bellevuecollege.edu/ws/1920/Transfer/AM_DTAMRP.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058024" y="5868894"/>
            <a:ext cx="7398870" cy="646331"/>
          </a:xfrm>
          <a:prstGeom prst="rect">
            <a:avLst/>
          </a:prstGeom>
          <a:noFill/>
        </p:spPr>
        <p:txBody>
          <a:bodyPr wrap="square" rtlCol="0">
            <a:spAutoFit/>
          </a:bodyPr>
          <a:lstStyle/>
          <a:p>
            <a:r>
              <a:rPr lang="en-US" sz="3600">
                <a:solidFill>
                  <a:schemeClr val="bg1"/>
                </a:solidFill>
              </a:rPr>
              <a:t>NEW STUDENT ORIENTATION </a:t>
            </a:r>
          </a:p>
        </p:txBody>
      </p:sp>
    </p:spTree>
    <p:extLst>
      <p:ext uri="{BB962C8B-B14F-4D97-AF65-F5344CB8AC3E}">
        <p14:creationId xmlns:p14="http://schemas.microsoft.com/office/powerpoint/2010/main" val="8155845"/>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3"/>
          </a:xfrm>
          <a:prstGeom prst="rect">
            <a:avLst/>
          </a:prstGeom>
        </p:spPr>
      </p:pic>
      <p:sp>
        <p:nvSpPr>
          <p:cNvPr id="2" name="Title 1"/>
          <p:cNvSpPr>
            <a:spLocks noGrp="1"/>
          </p:cNvSpPr>
          <p:nvPr>
            <p:ph type="title"/>
          </p:nvPr>
        </p:nvSpPr>
        <p:spPr/>
        <p:txBody>
          <a:bodyPr/>
          <a:lstStyle/>
          <a:p>
            <a:r>
              <a:rPr lang="en-US">
                <a:solidFill>
                  <a:srgbClr val="002060"/>
                </a:solidFill>
              </a:rPr>
              <a:t>Academic and Professional Resources to Support Your Success </a:t>
            </a:r>
          </a:p>
        </p:txBody>
      </p:sp>
      <p:sp>
        <p:nvSpPr>
          <p:cNvPr id="3" name="Content Placeholder 2"/>
          <p:cNvSpPr>
            <a:spLocks noGrp="1"/>
          </p:cNvSpPr>
          <p:nvPr>
            <p:ph idx="1"/>
          </p:nvPr>
        </p:nvSpPr>
        <p:spPr/>
        <p:txBody>
          <a:bodyPr/>
          <a:lstStyle/>
          <a:p>
            <a:endParaRPr lang="en-US"/>
          </a:p>
          <a:p>
            <a:endParaRPr lang="en-US"/>
          </a:p>
        </p:txBody>
      </p:sp>
      <p:sp>
        <p:nvSpPr>
          <p:cNvPr id="5" name="Rectangle 4">
            <a:hlinkClick r:id="rId4"/>
          </p:cNvPr>
          <p:cNvSpPr/>
          <p:nvPr/>
        </p:nvSpPr>
        <p:spPr>
          <a:xfrm>
            <a:off x="6286337" y="2219879"/>
            <a:ext cx="1676400" cy="13589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ACADEMIC ADVISING	</a:t>
            </a:r>
          </a:p>
        </p:txBody>
      </p:sp>
      <p:sp>
        <p:nvSpPr>
          <p:cNvPr id="8" name="Rectangle 7">
            <a:hlinkClick r:id="rId5"/>
          </p:cNvPr>
          <p:cNvSpPr/>
          <p:nvPr/>
        </p:nvSpPr>
        <p:spPr>
          <a:xfrm>
            <a:off x="4396829" y="3998041"/>
            <a:ext cx="1676400" cy="1358900"/>
          </a:xfrm>
          <a:prstGeom prst="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COUNSELING CENTER</a:t>
            </a:r>
          </a:p>
        </p:txBody>
      </p:sp>
      <p:sp>
        <p:nvSpPr>
          <p:cNvPr id="9" name="Rectangle 8">
            <a:hlinkClick r:id="rId6"/>
          </p:cNvPr>
          <p:cNvSpPr/>
          <p:nvPr/>
        </p:nvSpPr>
        <p:spPr>
          <a:xfrm>
            <a:off x="6344253" y="3998041"/>
            <a:ext cx="1676400" cy="13589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CENTER FOR CAREER CONNECTIONS</a:t>
            </a:r>
          </a:p>
        </p:txBody>
      </p:sp>
      <p:sp>
        <p:nvSpPr>
          <p:cNvPr id="10" name="Rectangle 9">
            <a:hlinkClick r:id="rId7"/>
          </p:cNvPr>
          <p:cNvSpPr/>
          <p:nvPr/>
        </p:nvSpPr>
        <p:spPr>
          <a:xfrm>
            <a:off x="434770" y="3998041"/>
            <a:ext cx="1676400" cy="13589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LIBRARY MEDIA CENTER</a:t>
            </a:r>
          </a:p>
        </p:txBody>
      </p:sp>
      <p:sp>
        <p:nvSpPr>
          <p:cNvPr id="11" name="Rectangle 10">
            <a:hlinkClick r:id="rId8"/>
          </p:cNvPr>
          <p:cNvSpPr/>
          <p:nvPr/>
        </p:nvSpPr>
        <p:spPr>
          <a:xfrm>
            <a:off x="10110193" y="3996569"/>
            <a:ext cx="1676400" cy="13589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LGBTQ RESOURCE CENTER</a:t>
            </a:r>
          </a:p>
        </p:txBody>
      </p:sp>
      <p:sp>
        <p:nvSpPr>
          <p:cNvPr id="12" name="Rectangle 11">
            <a:hlinkClick r:id="rId9"/>
          </p:cNvPr>
          <p:cNvSpPr/>
          <p:nvPr/>
        </p:nvSpPr>
        <p:spPr>
          <a:xfrm>
            <a:off x="2400060" y="3998041"/>
            <a:ext cx="1676400" cy="13589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ACADEMIC SUCCESS CENTER </a:t>
            </a:r>
          </a:p>
        </p:txBody>
      </p:sp>
      <p:sp>
        <p:nvSpPr>
          <p:cNvPr id="13" name="Rectangle 12">
            <a:hlinkClick r:id="rId10"/>
          </p:cNvPr>
          <p:cNvSpPr/>
          <p:nvPr/>
        </p:nvSpPr>
        <p:spPr>
          <a:xfrm>
            <a:off x="2335867" y="2219879"/>
            <a:ext cx="1676400" cy="1358900"/>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DISABILITY RESOURCE CENTER</a:t>
            </a:r>
          </a:p>
        </p:txBody>
      </p:sp>
      <p:sp>
        <p:nvSpPr>
          <p:cNvPr id="14" name="Rectangle 13">
            <a:hlinkClick r:id="rId11"/>
          </p:cNvPr>
          <p:cNvSpPr/>
          <p:nvPr/>
        </p:nvSpPr>
        <p:spPr>
          <a:xfrm>
            <a:off x="10110193" y="2219879"/>
            <a:ext cx="1676400" cy="1358900"/>
          </a:xfrm>
          <a:prstGeom prst="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a:solidFill>
                  <a:schemeClr val="accent2">
                    <a:lumMod val="50000"/>
                  </a:schemeClr>
                </a:solidFill>
              </a:rPr>
              <a:t>MULTICULTURAL SERVICES</a:t>
            </a:r>
            <a:endParaRPr lang="en-US" sz="1600">
              <a:solidFill>
                <a:schemeClr val="accent2">
                  <a:lumMod val="50000"/>
                </a:schemeClr>
              </a:solidFill>
              <a:cs typeface="Calibri"/>
            </a:endParaRPr>
          </a:p>
        </p:txBody>
      </p:sp>
      <p:sp>
        <p:nvSpPr>
          <p:cNvPr id="15" name="Rectangle 14">
            <a:hlinkClick r:id="rId12"/>
          </p:cNvPr>
          <p:cNvSpPr/>
          <p:nvPr/>
        </p:nvSpPr>
        <p:spPr>
          <a:xfrm>
            <a:off x="434770" y="2219879"/>
            <a:ext cx="1676400" cy="135890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STUDENT CENTRAL</a:t>
            </a:r>
          </a:p>
        </p:txBody>
      </p:sp>
      <p:sp>
        <p:nvSpPr>
          <p:cNvPr id="16" name="Rectangle 15">
            <a:hlinkClick r:id="rId13"/>
          </p:cNvPr>
          <p:cNvSpPr/>
          <p:nvPr/>
        </p:nvSpPr>
        <p:spPr>
          <a:xfrm>
            <a:off x="8227223" y="3996569"/>
            <a:ext cx="1676400" cy="13589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accent2">
                    <a:lumMod val="50000"/>
                  </a:schemeClr>
                </a:solidFill>
                <a:cs typeface="Calibri"/>
              </a:rPr>
              <a:t>STUDENT ENGAGEMENT</a:t>
            </a:r>
          </a:p>
        </p:txBody>
      </p:sp>
      <p:sp>
        <p:nvSpPr>
          <p:cNvPr id="17" name="Rectangle 16">
            <a:hlinkClick r:id="rId14"/>
          </p:cNvPr>
          <p:cNvSpPr/>
          <p:nvPr/>
        </p:nvSpPr>
        <p:spPr>
          <a:xfrm>
            <a:off x="8159225" y="2219879"/>
            <a:ext cx="1676400" cy="1358900"/>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accent2">
                    <a:lumMod val="50000"/>
                  </a:schemeClr>
                </a:solidFill>
              </a:rPr>
              <a:t>TRiO</a:t>
            </a:r>
            <a:r>
              <a:rPr lang="en-US">
                <a:solidFill>
                  <a:schemeClr val="accent2">
                    <a:lumMod val="50000"/>
                  </a:schemeClr>
                </a:solidFill>
              </a:rPr>
              <a:t> STUDENT SUPPORT SERVICES</a:t>
            </a:r>
          </a:p>
        </p:txBody>
      </p:sp>
      <p:sp>
        <p:nvSpPr>
          <p:cNvPr id="18" name="Rectangle 17">
            <a:hlinkClick r:id="rId15"/>
          </p:cNvPr>
          <p:cNvSpPr/>
          <p:nvPr/>
        </p:nvSpPr>
        <p:spPr>
          <a:xfrm>
            <a:off x="4272033" y="2219879"/>
            <a:ext cx="1676400" cy="1358900"/>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2">
                    <a:lumMod val="50000"/>
                  </a:schemeClr>
                </a:solidFill>
              </a:rPr>
              <a:t>NEURO DIVERSITY NAVIGATORS</a:t>
            </a:r>
          </a:p>
        </p:txBody>
      </p:sp>
    </p:spTree>
    <p:extLst>
      <p:ext uri="{BB962C8B-B14F-4D97-AF65-F5344CB8AC3E}">
        <p14:creationId xmlns:p14="http://schemas.microsoft.com/office/powerpoint/2010/main" val="286270986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57" y="0"/>
            <a:ext cx="12231757" cy="6858000"/>
          </a:xfrm>
          <a:prstGeom prst="rect">
            <a:avLst/>
          </a:prstGeom>
        </p:spPr>
      </p:pic>
      <p:sp>
        <p:nvSpPr>
          <p:cNvPr id="5" name="Title 1"/>
          <p:cNvSpPr>
            <a:spLocks noGrp="1"/>
          </p:cNvSpPr>
          <p:nvPr>
            <p:ph type="title"/>
          </p:nvPr>
        </p:nvSpPr>
        <p:spPr>
          <a:xfrm>
            <a:off x="225459" y="121557"/>
            <a:ext cx="10515600" cy="1065460"/>
          </a:xfrm>
        </p:spPr>
        <p:txBody>
          <a:bodyPr>
            <a:normAutofit/>
          </a:bodyPr>
          <a:lstStyle/>
          <a:p>
            <a:r>
              <a:rPr lang="en-US" sz="4200">
                <a:solidFill>
                  <a:srgbClr val="002060"/>
                </a:solidFill>
              </a:rPr>
              <a:t>Associated Student Government: </a:t>
            </a:r>
            <a:r>
              <a:rPr lang="en-US" sz="4200" b="1">
                <a:solidFill>
                  <a:srgbClr val="002060"/>
                </a:solidFill>
              </a:rPr>
              <a:t>Get Involved!</a:t>
            </a:r>
          </a:p>
        </p:txBody>
      </p:sp>
      <p:sp>
        <p:nvSpPr>
          <p:cNvPr id="6" name="Content Placeholder 2"/>
          <p:cNvSpPr>
            <a:spLocks noGrp="1"/>
          </p:cNvSpPr>
          <p:nvPr>
            <p:ph idx="1"/>
          </p:nvPr>
        </p:nvSpPr>
        <p:spPr>
          <a:xfrm>
            <a:off x="210141" y="1853649"/>
            <a:ext cx="4452731" cy="3485804"/>
          </a:xfrm>
        </p:spPr>
        <p:txBody>
          <a:bodyPr vert="horz" lIns="91440" tIns="45720" rIns="91440" bIns="45720" rtlCol="0" anchor="t">
            <a:normAutofit/>
          </a:bodyPr>
          <a:lstStyle/>
          <a:p>
            <a:pPr marL="0" indent="0">
              <a:buNone/>
            </a:pPr>
            <a:r>
              <a:rPr lang="en-US" sz="3400" b="1">
                <a:latin typeface="Calibri "/>
              </a:rPr>
              <a:t>Office of Student Engagement</a:t>
            </a:r>
          </a:p>
          <a:p>
            <a:r>
              <a:rPr lang="en-US" sz="2300" b="1">
                <a:latin typeface="Calibri "/>
              </a:rPr>
              <a:t>Student Leadership</a:t>
            </a:r>
            <a:endParaRPr lang="en-US" sz="2300">
              <a:latin typeface="Calibri "/>
            </a:endParaRPr>
          </a:p>
          <a:p>
            <a:r>
              <a:rPr lang="en-US" sz="2300" b="1">
                <a:latin typeface="Calibri "/>
              </a:rPr>
              <a:t>Student Empowerment</a:t>
            </a:r>
          </a:p>
          <a:p>
            <a:r>
              <a:rPr lang="en-US" sz="2300" b="1">
                <a:latin typeface="Calibri "/>
              </a:rPr>
              <a:t>Build Community </a:t>
            </a:r>
          </a:p>
          <a:p>
            <a:pPr marL="0" indent="0">
              <a:buNone/>
            </a:pPr>
            <a:endParaRPr lang="en-US" sz="2400" b="1" i="1">
              <a:latin typeface="Calibri "/>
            </a:endParaRPr>
          </a:p>
          <a:p>
            <a:pPr marL="0" indent="0">
              <a:buNone/>
            </a:pPr>
            <a:r>
              <a:rPr lang="en-US" sz="2600" b="1" i="1">
                <a:latin typeface="Calibri "/>
                <a:hlinkClick r:id="rId3"/>
              </a:rPr>
              <a:t>Sign-up today!</a:t>
            </a:r>
            <a:endParaRPr lang="en-US" sz="2600" b="1" i="1">
              <a:latin typeface="Calibri "/>
            </a:endParaRPr>
          </a:p>
          <a:p>
            <a:pPr marL="0" indent="0">
              <a:buNone/>
            </a:pPr>
            <a:endParaRPr lang="en-US" sz="1400" b="1" i="1">
              <a:latin typeface="Calibri "/>
            </a:endParaRPr>
          </a:p>
          <a:p>
            <a:endParaRPr lang="en-US" sz="1800" b="1" i="1">
              <a:latin typeface="Calibri "/>
            </a:endParaRPr>
          </a:p>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706" y="1254828"/>
            <a:ext cx="6900440" cy="4333702"/>
          </a:xfrm>
          <a:prstGeom prst="rect">
            <a:avLst/>
          </a:prstGeom>
        </p:spPr>
      </p:pic>
    </p:spTree>
    <p:extLst>
      <p:ext uri="{BB962C8B-B14F-4D97-AF65-F5344CB8AC3E}">
        <p14:creationId xmlns:p14="http://schemas.microsoft.com/office/powerpoint/2010/main" val="324470657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96" y="0"/>
            <a:ext cx="12358255" cy="6935588"/>
          </a:xfrm>
          <a:prstGeom prst="rect">
            <a:avLst/>
          </a:prstGeom>
        </p:spPr>
      </p:pic>
      <p:sp>
        <p:nvSpPr>
          <p:cNvPr id="2" name="Title 1"/>
          <p:cNvSpPr>
            <a:spLocks noGrp="1"/>
          </p:cNvSpPr>
          <p:nvPr>
            <p:ph type="title"/>
          </p:nvPr>
        </p:nvSpPr>
        <p:spPr>
          <a:xfrm>
            <a:off x="100510" y="87480"/>
            <a:ext cx="10515600" cy="1065460"/>
          </a:xfrm>
        </p:spPr>
        <p:txBody>
          <a:bodyPr/>
          <a:lstStyle/>
          <a:p>
            <a:r>
              <a:rPr lang="en-US">
                <a:solidFill>
                  <a:srgbClr val="002060"/>
                </a:solidFill>
              </a:rPr>
              <a:t>UMOJA and Puente Scholars Program!</a:t>
            </a:r>
          </a:p>
        </p:txBody>
      </p:sp>
      <p:sp>
        <p:nvSpPr>
          <p:cNvPr id="3" name="Content Placeholder 2"/>
          <p:cNvSpPr>
            <a:spLocks noGrp="1"/>
          </p:cNvSpPr>
          <p:nvPr>
            <p:ph idx="1"/>
          </p:nvPr>
        </p:nvSpPr>
        <p:spPr>
          <a:xfrm>
            <a:off x="-67326" y="1770630"/>
            <a:ext cx="5669280" cy="3485804"/>
          </a:xfrm>
        </p:spPr>
        <p:txBody>
          <a:bodyPr>
            <a:normAutofit lnSpcReduction="10000"/>
          </a:bodyPr>
          <a:lstStyle/>
          <a:p>
            <a:r>
              <a:rPr lang="en-US" sz="1800" b="1" err="1">
                <a:latin typeface="Calibri "/>
              </a:rPr>
              <a:t>Umoja</a:t>
            </a:r>
            <a:r>
              <a:rPr lang="en-US" sz="1800" b="1">
                <a:latin typeface="Calibri "/>
              </a:rPr>
              <a:t> is Kiswahili word meaning: </a:t>
            </a:r>
            <a:r>
              <a:rPr lang="en-US" sz="1800" b="1" u="sng">
                <a:latin typeface="Calibri "/>
              </a:rPr>
              <a:t>Unity</a:t>
            </a:r>
            <a:r>
              <a:rPr lang="en-US" sz="1800" b="1">
                <a:latin typeface="Calibri "/>
              </a:rPr>
              <a:t>.</a:t>
            </a:r>
          </a:p>
          <a:p>
            <a:pPr lvl="1"/>
            <a:r>
              <a:rPr lang="en-US" sz="1500">
                <a:latin typeface="Calibri "/>
              </a:rPr>
              <a:t>The UMOJA Scholars Program at Bellevue College is being built in partnership with the UMOJA National Consortium to provide a supportive learning community, as well as critical resources dedicated to enhancing the cultural and educational experiences of Black, African American, and other students. </a:t>
            </a:r>
          </a:p>
          <a:p>
            <a:r>
              <a:rPr lang="en-US" sz="1800" b="1">
                <a:latin typeface="Calibri "/>
              </a:rPr>
              <a:t>Puente Program</a:t>
            </a:r>
          </a:p>
          <a:p>
            <a:pPr lvl="1"/>
            <a:r>
              <a:rPr lang="en-US" sz="1500">
                <a:latin typeface="Calibri "/>
              </a:rPr>
              <a:t>The Puente Program is a nationally recognized and award-winning academic program dedicated to advancing the education of </a:t>
            </a:r>
            <a:r>
              <a:rPr lang="en-US" sz="1500" err="1">
                <a:latin typeface="Calibri "/>
              </a:rPr>
              <a:t>Latinx</a:t>
            </a:r>
            <a:r>
              <a:rPr lang="en-US" sz="1500">
                <a:latin typeface="Calibri "/>
              </a:rPr>
              <a:t> students. The Puente Academic Program at Bellevue College is designed to support </a:t>
            </a:r>
            <a:r>
              <a:rPr lang="en-US" sz="1500" err="1">
                <a:latin typeface="Calibri "/>
              </a:rPr>
              <a:t>Latinx</a:t>
            </a:r>
            <a:r>
              <a:rPr lang="en-US" sz="1500">
                <a:latin typeface="Calibri "/>
              </a:rPr>
              <a:t> students in reaching their academic potential and returning to their communities as leaders and mentors of future generations.</a:t>
            </a:r>
          </a:p>
          <a:p>
            <a:r>
              <a:rPr lang="en-US" sz="1800" b="1" i="1">
                <a:latin typeface="Calibri "/>
              </a:rPr>
              <a:t>Signup today!</a:t>
            </a:r>
          </a:p>
          <a:p>
            <a:endParaRPr lang="en-US"/>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563" y="1206189"/>
            <a:ext cx="6341012" cy="4566458"/>
          </a:xfrm>
          <a:prstGeom prst="rect">
            <a:avLst/>
          </a:prstGeom>
        </p:spPr>
      </p:pic>
    </p:spTree>
    <p:extLst>
      <p:ext uri="{BB962C8B-B14F-4D97-AF65-F5344CB8AC3E}">
        <p14:creationId xmlns:p14="http://schemas.microsoft.com/office/powerpoint/2010/main" val="307786614"/>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3"/>
          </a:xfrm>
          <a:prstGeom prst="rect">
            <a:avLst/>
          </a:prstGeom>
        </p:spPr>
      </p:pic>
      <p:sp>
        <p:nvSpPr>
          <p:cNvPr id="3" name="Content Placeholder 2"/>
          <p:cNvSpPr>
            <a:spLocks noGrp="1"/>
          </p:cNvSpPr>
          <p:nvPr>
            <p:ph idx="1"/>
          </p:nvPr>
        </p:nvSpPr>
        <p:spPr/>
        <p:txBody>
          <a:bodyPr/>
          <a:lstStyle/>
          <a:p>
            <a:endParaRPr lang="en-US"/>
          </a:p>
          <a:p>
            <a:endParaRPr lang="en-US"/>
          </a:p>
        </p:txBody>
      </p:sp>
      <p:sp>
        <p:nvSpPr>
          <p:cNvPr id="20" name="Title 1"/>
          <p:cNvSpPr>
            <a:spLocks noGrp="1"/>
          </p:cNvSpPr>
          <p:nvPr>
            <p:ph type="title"/>
          </p:nvPr>
        </p:nvSpPr>
        <p:spPr>
          <a:xfrm>
            <a:off x="282633" y="93575"/>
            <a:ext cx="10515600" cy="957133"/>
          </a:xfrm>
        </p:spPr>
        <p:txBody>
          <a:bodyPr/>
          <a:lstStyle/>
          <a:p>
            <a:r>
              <a:rPr lang="en-US">
                <a:solidFill>
                  <a:srgbClr val="002060"/>
                </a:solidFill>
              </a:rPr>
              <a:t>Learn More about UMOJA and Puente at BC!</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2842" y="1074735"/>
            <a:ext cx="5744578" cy="4587730"/>
          </a:xfrm>
          <a:prstGeom prst="rect">
            <a:avLst/>
          </a:prstGeom>
        </p:spPr>
      </p:pic>
      <p:sp>
        <p:nvSpPr>
          <p:cNvPr id="21" name="Content Placeholder 2"/>
          <p:cNvSpPr txBox="1">
            <a:spLocks/>
          </p:cNvSpPr>
          <p:nvPr/>
        </p:nvSpPr>
        <p:spPr>
          <a:xfrm>
            <a:off x="164706" y="1712557"/>
            <a:ext cx="6145222" cy="3486973"/>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300"/>
              </a:spcBef>
              <a:buNone/>
            </a:pPr>
            <a:r>
              <a:rPr lang="en-US" sz="7200" b="1"/>
              <a:t>UMOJA Lead:</a:t>
            </a:r>
          </a:p>
          <a:p>
            <a:pPr>
              <a:lnSpc>
                <a:spcPct val="120000"/>
              </a:lnSpc>
              <a:spcBef>
                <a:spcPts val="300"/>
              </a:spcBef>
            </a:pPr>
            <a:r>
              <a:rPr lang="en-US" sz="6000"/>
              <a:t>Darnita Boynton Howard: </a:t>
            </a:r>
            <a:r>
              <a:rPr lang="en-US" sz="6000">
                <a:ea typeface="+mn-lt"/>
                <a:cs typeface="+mn-lt"/>
                <a:hlinkClick r:id="rId5"/>
              </a:rPr>
              <a:t>d.boyntonhoward@bellevuecollege.edu</a:t>
            </a:r>
          </a:p>
          <a:p>
            <a:pPr marL="0" indent="0">
              <a:lnSpc>
                <a:spcPct val="120000"/>
              </a:lnSpc>
              <a:spcBef>
                <a:spcPts val="300"/>
              </a:spcBef>
              <a:buNone/>
            </a:pPr>
            <a:endParaRPr lang="en-US" sz="7200" b="1">
              <a:cs typeface="Calibri"/>
            </a:endParaRPr>
          </a:p>
          <a:p>
            <a:pPr marL="0" indent="0">
              <a:spcBef>
                <a:spcPts val="300"/>
              </a:spcBef>
              <a:buNone/>
            </a:pPr>
            <a:r>
              <a:rPr lang="en-US" sz="7200" b="1"/>
              <a:t>Puente Lead:</a:t>
            </a:r>
            <a:endParaRPr lang="en-US" sz="7200" b="1">
              <a:cs typeface="Calibri"/>
            </a:endParaRPr>
          </a:p>
          <a:p>
            <a:pPr>
              <a:lnSpc>
                <a:spcPct val="120000"/>
              </a:lnSpc>
              <a:spcBef>
                <a:spcPts val="300"/>
              </a:spcBef>
            </a:pPr>
            <a:r>
              <a:rPr lang="en-US" sz="6000"/>
              <a:t>Hector Guzman: </a:t>
            </a:r>
            <a:r>
              <a:rPr lang="en-US" sz="6000">
                <a:ea typeface="+mn-lt"/>
                <a:cs typeface="+mn-lt"/>
                <a:hlinkClick r:id="rId6"/>
              </a:rPr>
              <a:t>hector.guzman@bellevuecollege.edu</a:t>
            </a:r>
          </a:p>
          <a:p>
            <a:pPr marL="0" indent="0">
              <a:spcBef>
                <a:spcPts val="300"/>
              </a:spcBef>
              <a:buNone/>
            </a:pPr>
            <a:endParaRPr lang="en-US" sz="7200" b="1">
              <a:cs typeface="Calibri"/>
            </a:endParaRPr>
          </a:p>
          <a:p>
            <a:pPr marL="0" indent="0">
              <a:spcBef>
                <a:spcPts val="300"/>
              </a:spcBef>
              <a:buNone/>
            </a:pPr>
            <a:r>
              <a:rPr lang="en-US" sz="7200" b="1"/>
              <a:t>To request UMOJA Information Session, please contact:</a:t>
            </a:r>
          </a:p>
          <a:p>
            <a:pPr marL="0" indent="0">
              <a:spcBef>
                <a:spcPts val="300"/>
              </a:spcBef>
              <a:buNone/>
            </a:pPr>
            <a:endParaRPr lang="en-US" sz="7200" b="1"/>
          </a:p>
          <a:p>
            <a:pPr marL="0" indent="0">
              <a:spcBef>
                <a:spcPts val="300"/>
              </a:spcBef>
              <a:buNone/>
            </a:pPr>
            <a:r>
              <a:rPr lang="en-US" sz="6000"/>
              <a:t> Multicultural Services (MCS) </a:t>
            </a:r>
            <a:endParaRPr lang="en-US" sz="6000">
              <a:cs typeface="Calibri"/>
            </a:endParaRPr>
          </a:p>
          <a:p>
            <a:pPr marL="0" indent="0">
              <a:spcBef>
                <a:spcPts val="300"/>
              </a:spcBef>
              <a:buNone/>
            </a:pPr>
            <a:r>
              <a:rPr lang="en-US" sz="6000"/>
              <a:t> Homepage: bellevuecollege.edu/</a:t>
            </a:r>
            <a:r>
              <a:rPr lang="en-US" sz="6000" err="1"/>
              <a:t>mcs</a:t>
            </a:r>
            <a:r>
              <a:rPr lang="en-US" sz="6000"/>
              <a:t>/ </a:t>
            </a:r>
          </a:p>
          <a:p>
            <a:pPr marL="0" indent="0">
              <a:spcBef>
                <a:spcPts val="300"/>
              </a:spcBef>
              <a:buNone/>
            </a:pPr>
            <a:r>
              <a:rPr lang="en-US" sz="6000"/>
              <a:t> Email </a:t>
            </a:r>
            <a:r>
              <a:rPr lang="en-US" sz="6000" u="sng">
                <a:hlinkClick r:id="rId7"/>
              </a:rPr>
              <a:t>mcs@bellevuecollege.edu</a:t>
            </a:r>
            <a:r>
              <a:rPr lang="en-US" sz="6000"/>
              <a:t> </a:t>
            </a:r>
          </a:p>
          <a:p>
            <a:pPr marL="0" indent="0">
              <a:spcBef>
                <a:spcPts val="300"/>
              </a:spcBef>
              <a:buNone/>
            </a:pPr>
            <a:r>
              <a:rPr lang="en-US" sz="6000"/>
              <a:t> Phone: 425-564-2208</a:t>
            </a:r>
            <a:endParaRPr lang="en-US" sz="6000">
              <a:cs typeface="Calibri"/>
            </a:endParaRPr>
          </a:p>
          <a:p>
            <a:pPr marL="0" indent="0">
              <a:buNone/>
            </a:pPr>
            <a:endParaRPr lang="en-US" sz="6000"/>
          </a:p>
        </p:txBody>
      </p:sp>
    </p:spTree>
    <p:extLst>
      <p:ext uri="{BB962C8B-B14F-4D97-AF65-F5344CB8AC3E}">
        <p14:creationId xmlns:p14="http://schemas.microsoft.com/office/powerpoint/2010/main" val="277289842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74" y="25170"/>
            <a:ext cx="12192000" cy="6858000"/>
          </a:xfrm>
          <a:prstGeom prst="rect">
            <a:avLst/>
          </a:prstGeom>
        </p:spPr>
      </p:pic>
      <p:sp>
        <p:nvSpPr>
          <p:cNvPr id="3" name="TextBox 2">
            <a:extLst>
              <a:ext uri="{FF2B5EF4-FFF2-40B4-BE49-F238E27FC236}">
                <a16:creationId xmlns:a16="http://schemas.microsoft.com/office/drawing/2014/main" id="{8943987A-F2B0-4285-B1AF-0F63AE742B72}"/>
              </a:ext>
            </a:extLst>
          </p:cNvPr>
          <p:cNvSpPr txBox="1"/>
          <p:nvPr/>
        </p:nvSpPr>
        <p:spPr>
          <a:xfrm>
            <a:off x="2690791" y="3454170"/>
            <a:ext cx="8253046"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cs typeface="Calibri"/>
            </a:endParaRPr>
          </a:p>
        </p:txBody>
      </p:sp>
      <p:sp>
        <p:nvSpPr>
          <p:cNvPr id="10" name="Title 1"/>
          <p:cNvSpPr txBox="1">
            <a:spLocks/>
          </p:cNvSpPr>
          <p:nvPr/>
        </p:nvSpPr>
        <p:spPr>
          <a:xfrm>
            <a:off x="304327" y="29129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COVID-19 Resources  </a:t>
            </a:r>
          </a:p>
        </p:txBody>
      </p:sp>
      <p:sp>
        <p:nvSpPr>
          <p:cNvPr id="11" name="Rectangle 10"/>
          <p:cNvSpPr/>
          <p:nvPr/>
        </p:nvSpPr>
        <p:spPr>
          <a:xfrm>
            <a:off x="251529" y="1235949"/>
            <a:ext cx="11967080" cy="4636334"/>
          </a:xfrm>
          <a:prstGeom prst="rect">
            <a:avLst/>
          </a:prstGeom>
        </p:spPr>
        <p:txBody>
          <a:bodyPr wrap="square" lIns="91440" tIns="45720" rIns="91440" bIns="45720" anchor="t">
            <a:spAutoFit/>
          </a:bodyPr>
          <a:lstStyle/>
          <a:p>
            <a:pPr>
              <a:lnSpc>
                <a:spcPct val="150000"/>
              </a:lnSpc>
              <a:buFont typeface="Arial" panose="020B0604020202020204" pitchFamily="34" charset="0"/>
              <a:buChar char="•"/>
            </a:pPr>
            <a:r>
              <a:rPr lang="en-US" sz="2500">
                <a:hlinkClick r:id="rId4"/>
              </a:rPr>
              <a:t> COVID-19 Student Portal </a:t>
            </a:r>
            <a:endParaRPr lang="en-US" sz="2500">
              <a:cs typeface="Calibri"/>
            </a:endParaRPr>
          </a:p>
          <a:p>
            <a:pPr>
              <a:lnSpc>
                <a:spcPct val="150000"/>
              </a:lnSpc>
              <a:buFont typeface="Arial" panose="020B0604020202020204" pitchFamily="34" charset="0"/>
              <a:buChar char="•"/>
            </a:pPr>
            <a:r>
              <a:rPr lang="en-US" sz="2500">
                <a:cs typeface="Calibri"/>
              </a:rPr>
              <a:t> </a:t>
            </a:r>
            <a:r>
              <a:rPr lang="en-US" sz="2500">
                <a:cs typeface="Calibri"/>
                <a:hlinkClick r:id="rId5"/>
              </a:rPr>
              <a:t>BC Vaccination Attestation (Confirmation) and Exemption Requirements and Information</a:t>
            </a:r>
          </a:p>
          <a:p>
            <a:pPr lvl="1">
              <a:buFont typeface="Arial" panose="020B0604020202020204" pitchFamily="34" charset="0"/>
              <a:buChar char="•"/>
            </a:pPr>
            <a:r>
              <a:rPr lang="en-US" sz="2200"/>
              <a:t> </a:t>
            </a:r>
            <a:r>
              <a:rPr lang="en-US" sz="2200" b="1"/>
              <a:t>Note: BC President’s Cabinet is requiring students, faculty, </a:t>
            </a:r>
            <a:endParaRPr lang="en-US" sz="2200" b="1">
              <a:cs typeface="Calibri"/>
            </a:endParaRPr>
          </a:p>
          <a:p>
            <a:pPr lvl="1"/>
            <a:r>
              <a:rPr lang="en-US" sz="2200" b="1"/>
              <a:t>and staff to be fully vaccinated by the beginning of Fall Quarter 2021.</a:t>
            </a:r>
            <a:endParaRPr lang="en-US" sz="2200" b="1">
              <a:cs typeface="Calibri"/>
            </a:endParaRPr>
          </a:p>
          <a:p>
            <a:pPr>
              <a:lnSpc>
                <a:spcPct val="150000"/>
              </a:lnSpc>
              <a:buFont typeface="Arial" panose="020B0604020202020204" pitchFamily="34" charset="0"/>
              <a:buChar char="•"/>
            </a:pPr>
            <a:r>
              <a:rPr lang="en-US" sz="2400"/>
              <a:t> Learning and Video Conferencing Platforms:</a:t>
            </a:r>
            <a:endParaRPr lang="en-US" sz="2400">
              <a:cs typeface="Calibri"/>
            </a:endParaRPr>
          </a:p>
          <a:p>
            <a:pPr lvl="1">
              <a:lnSpc>
                <a:spcPct val="150000"/>
              </a:lnSpc>
              <a:buFont typeface="Arial" panose="020B0604020202020204" pitchFamily="34" charset="0"/>
              <a:buChar char="•"/>
            </a:pPr>
            <a:r>
              <a:rPr lang="en-US" sz="2400">
                <a:hlinkClick r:id="rId6"/>
              </a:rPr>
              <a:t> Microsoft Teams</a:t>
            </a:r>
            <a:endParaRPr lang="en-US" sz="2400">
              <a:cs typeface="Calibri"/>
            </a:endParaRPr>
          </a:p>
          <a:p>
            <a:pPr lvl="1">
              <a:lnSpc>
                <a:spcPct val="150000"/>
              </a:lnSpc>
              <a:buFont typeface="Arial" panose="020B0604020202020204" pitchFamily="34" charset="0"/>
              <a:buChar char="•"/>
            </a:pPr>
            <a:r>
              <a:rPr lang="en-US" sz="2400">
                <a:hlinkClick r:id="rId7"/>
              </a:rPr>
              <a:t> Zoom meetings  </a:t>
            </a:r>
            <a:endParaRPr lang="en-US" sz="2400">
              <a:cs typeface="Calibri"/>
            </a:endParaRPr>
          </a:p>
          <a:p>
            <a:pPr>
              <a:lnSpc>
                <a:spcPct val="150000"/>
              </a:lnSpc>
              <a:buFont typeface="Arial" panose="020B0604020202020204" pitchFamily="34" charset="0"/>
              <a:buChar char="•"/>
            </a:pPr>
            <a:r>
              <a:rPr lang="en-US" sz="2400"/>
              <a:t> Federal Higher Education Emergency Relief Funds (</a:t>
            </a:r>
            <a:r>
              <a:rPr lang="en-US" sz="2400">
                <a:hlinkClick r:id="rId8"/>
              </a:rPr>
              <a:t>HEERF</a:t>
            </a:r>
            <a:r>
              <a:rPr lang="en-US" sz="2400"/>
              <a:t>)</a:t>
            </a:r>
            <a:endParaRPr lang="en-US" sz="2400">
              <a:cs typeface="Calibri"/>
            </a:endParaRPr>
          </a:p>
          <a:p>
            <a:pPr>
              <a:lnSpc>
                <a:spcPct val="150000"/>
              </a:lnSpc>
              <a:buFont typeface="Arial" panose="020B0604020202020204" pitchFamily="34" charset="0"/>
              <a:buChar char="•"/>
            </a:pPr>
            <a:r>
              <a:rPr lang="en-US" sz="2400">
                <a:hlinkClick r:id="rId9"/>
              </a:rPr>
              <a:t> Laptop Loan Program </a:t>
            </a:r>
            <a:endParaRPr lang="en-US" sz="2400">
              <a:cs typeface="Calibri" panose="020F0502020204030204"/>
            </a:endParaRPr>
          </a:p>
        </p:txBody>
      </p:sp>
      <p:pic>
        <p:nvPicPr>
          <p:cNvPr id="12" name="Picture 11"/>
          <p:cNvPicPr>
            <a:picLocks noChangeAspect="1"/>
          </p:cNvPicPr>
          <p:nvPr/>
        </p:nvPicPr>
        <p:blipFill>
          <a:blip r:embed="rId10"/>
          <a:stretch>
            <a:fillRect/>
          </a:stretch>
        </p:blipFill>
        <p:spPr>
          <a:xfrm>
            <a:off x="7992391" y="193456"/>
            <a:ext cx="3486183" cy="1683505"/>
          </a:xfrm>
          <a:prstGeom prst="rect">
            <a:avLst/>
          </a:prstGeom>
        </p:spPr>
      </p:pic>
    </p:spTree>
    <p:extLst>
      <p:ext uri="{BB962C8B-B14F-4D97-AF65-F5344CB8AC3E}">
        <p14:creationId xmlns:p14="http://schemas.microsoft.com/office/powerpoint/2010/main" val="1909108132"/>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5" cy="6858003"/>
          </a:xfrm>
          <a:prstGeom prst="rect">
            <a:avLst/>
          </a:prstGeom>
        </p:spPr>
      </p:pic>
      <p:sp>
        <p:nvSpPr>
          <p:cNvPr id="15" name="Title 1"/>
          <p:cNvSpPr txBox="1">
            <a:spLocks/>
          </p:cNvSpPr>
          <p:nvPr/>
        </p:nvSpPr>
        <p:spPr>
          <a:xfrm>
            <a:off x="1083302" y="337480"/>
            <a:ext cx="10058400" cy="108916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Need Help Paying for School?</a:t>
            </a:r>
          </a:p>
        </p:txBody>
      </p:sp>
      <p:sp>
        <p:nvSpPr>
          <p:cNvPr id="16" name="Content Placeholder 2"/>
          <p:cNvSpPr txBox="1">
            <a:spLocks/>
          </p:cNvSpPr>
          <p:nvPr/>
        </p:nvSpPr>
        <p:spPr>
          <a:xfrm>
            <a:off x="451930" y="1275736"/>
            <a:ext cx="11321143" cy="457871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a:t>There are several funding options out there. To find out what funding you may be eligible for, be sure to complete 1) the </a:t>
            </a:r>
            <a:r>
              <a:rPr lang="en-US" sz="2400">
                <a:hlinkClick r:id="rId4"/>
              </a:rPr>
              <a:t>Free Application for Federal Student Aid</a:t>
            </a:r>
            <a:r>
              <a:rPr lang="en-US" sz="2400"/>
              <a:t> (FAFSA) </a:t>
            </a:r>
            <a:r>
              <a:rPr lang="en-US" sz="2400" i="1"/>
              <a:t>OR</a:t>
            </a:r>
            <a:r>
              <a:rPr lang="en-US" sz="2400"/>
              <a:t> the </a:t>
            </a:r>
            <a:r>
              <a:rPr lang="en-US" sz="2400">
                <a:hlinkClick r:id="rId5"/>
              </a:rPr>
              <a:t>Washington Application for State Financial Aid</a:t>
            </a:r>
            <a:r>
              <a:rPr lang="en-US" sz="2400"/>
              <a:t> (WASFA). </a:t>
            </a:r>
            <a:r>
              <a:rPr lang="en-US" sz="2400" b="1"/>
              <a:t>Please check in with the Financial Aid Office if you are unsure of your status!</a:t>
            </a:r>
            <a:endParaRPr lang="en-US" sz="2400" b="1" i="1">
              <a:cs typeface="Calibri"/>
            </a:endParaRPr>
          </a:p>
        </p:txBody>
      </p:sp>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41833" y1="22041" x2="41833" y2="22041"/>
                        <a14:foregroundMark x1="49333" y1="64286" x2="49333" y2="64286"/>
                        <a14:foregroundMark x1="49667" y1="93265" x2="49667" y2="93265"/>
                        <a14:foregroundMark x1="50167" y1="54490" x2="50167" y2="54490"/>
                      </a14:backgroundRemoval>
                    </a14:imgEffect>
                  </a14:imgLayer>
                </a14:imgProps>
              </a:ext>
            </a:extLst>
          </a:blip>
          <a:stretch>
            <a:fillRect/>
          </a:stretch>
        </p:blipFill>
        <p:spPr>
          <a:xfrm>
            <a:off x="3748314" y="2764736"/>
            <a:ext cx="4324385" cy="3271045"/>
          </a:xfrm>
          <a:prstGeom prst="rect">
            <a:avLst/>
          </a:prstGeom>
        </p:spPr>
      </p:pic>
      <p:sp>
        <p:nvSpPr>
          <p:cNvPr id="18" name="TextBox 17"/>
          <p:cNvSpPr txBox="1"/>
          <p:nvPr/>
        </p:nvSpPr>
        <p:spPr>
          <a:xfrm>
            <a:off x="4435382" y="3202208"/>
            <a:ext cx="2830883" cy="523220"/>
          </a:xfrm>
          <a:prstGeom prst="rect">
            <a:avLst/>
          </a:prstGeom>
          <a:noFill/>
        </p:spPr>
        <p:txBody>
          <a:bodyPr wrap="square" rtlCol="0">
            <a:spAutoFit/>
          </a:bodyPr>
          <a:lstStyle/>
          <a:p>
            <a:pPr algn="ctr"/>
            <a:r>
              <a:rPr lang="en-US" sz="2800" b="1">
                <a:solidFill>
                  <a:schemeClr val="bg1"/>
                </a:solidFill>
              </a:rPr>
              <a:t>“FINANCIAL AID”</a:t>
            </a:r>
          </a:p>
        </p:txBody>
      </p:sp>
      <p:sp>
        <p:nvSpPr>
          <p:cNvPr id="19" name="Teardrop 18">
            <a:hlinkClick r:id="rId8"/>
          </p:cNvPr>
          <p:cNvSpPr/>
          <p:nvPr/>
        </p:nvSpPr>
        <p:spPr>
          <a:xfrm rot="19096656">
            <a:off x="3354001" y="4714133"/>
            <a:ext cx="911592" cy="968559"/>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ardrop 19">
            <a:hlinkClick r:id="rId9"/>
          </p:cNvPr>
          <p:cNvSpPr/>
          <p:nvPr/>
        </p:nvSpPr>
        <p:spPr>
          <a:xfrm rot="19096656">
            <a:off x="4607010" y="4451031"/>
            <a:ext cx="914400" cy="100208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ardrop 20">
            <a:hlinkClick r:id="rId10"/>
          </p:cNvPr>
          <p:cNvSpPr/>
          <p:nvPr/>
        </p:nvSpPr>
        <p:spPr>
          <a:xfrm rot="19096656">
            <a:off x="6134367" y="4856498"/>
            <a:ext cx="914400" cy="100208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
        <p:nvSpPr>
          <p:cNvPr id="22" name="Teardrop 21">
            <a:hlinkClick r:id="rId11"/>
          </p:cNvPr>
          <p:cNvSpPr/>
          <p:nvPr/>
        </p:nvSpPr>
        <p:spPr>
          <a:xfrm rot="19096656">
            <a:off x="7484582" y="4610374"/>
            <a:ext cx="914400" cy="1002082"/>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509240" y="5013747"/>
            <a:ext cx="601250" cy="369332"/>
          </a:xfrm>
          <a:prstGeom prst="rect">
            <a:avLst/>
          </a:prstGeom>
          <a:noFill/>
        </p:spPr>
        <p:txBody>
          <a:bodyPr wrap="square" rtlCol="0">
            <a:spAutoFit/>
          </a:bodyPr>
          <a:lstStyle/>
          <a:p>
            <a:r>
              <a:rPr lang="en-US"/>
              <a:t>V. A.</a:t>
            </a:r>
          </a:p>
        </p:txBody>
      </p:sp>
      <p:sp>
        <p:nvSpPr>
          <p:cNvPr id="24" name="TextBox 23">
            <a:hlinkClick r:id="rId9"/>
          </p:cNvPr>
          <p:cNvSpPr txBox="1"/>
          <p:nvPr/>
        </p:nvSpPr>
        <p:spPr>
          <a:xfrm>
            <a:off x="4555072" y="4752137"/>
            <a:ext cx="1002123" cy="523220"/>
          </a:xfrm>
          <a:prstGeom prst="rect">
            <a:avLst/>
          </a:prstGeom>
          <a:noFill/>
        </p:spPr>
        <p:txBody>
          <a:bodyPr wrap="square" rtlCol="0">
            <a:spAutoFit/>
          </a:bodyPr>
          <a:lstStyle/>
          <a:p>
            <a:pPr algn="ctr"/>
            <a:r>
              <a:rPr lang="en-US" sz="1400"/>
              <a:t>Workforce Ed.</a:t>
            </a:r>
          </a:p>
        </p:txBody>
      </p:sp>
      <p:sp>
        <p:nvSpPr>
          <p:cNvPr id="25" name="TextBox 24"/>
          <p:cNvSpPr txBox="1"/>
          <p:nvPr/>
        </p:nvSpPr>
        <p:spPr>
          <a:xfrm>
            <a:off x="6277139" y="5040504"/>
            <a:ext cx="690207" cy="523220"/>
          </a:xfrm>
          <a:prstGeom prst="rect">
            <a:avLst/>
          </a:prstGeom>
          <a:noFill/>
        </p:spPr>
        <p:txBody>
          <a:bodyPr wrap="square" rtlCol="0">
            <a:spAutoFit/>
          </a:bodyPr>
          <a:lstStyle/>
          <a:p>
            <a:r>
              <a:rPr lang="en-US" sz="1400"/>
              <a:t>Work-Study</a:t>
            </a:r>
          </a:p>
        </p:txBody>
      </p:sp>
      <p:sp>
        <p:nvSpPr>
          <p:cNvPr id="26" name="TextBox 25">
            <a:hlinkClick r:id="rId11"/>
          </p:cNvPr>
          <p:cNvSpPr txBox="1"/>
          <p:nvPr/>
        </p:nvSpPr>
        <p:spPr>
          <a:xfrm>
            <a:off x="7395172" y="4778894"/>
            <a:ext cx="1143318" cy="523220"/>
          </a:xfrm>
          <a:prstGeom prst="rect">
            <a:avLst/>
          </a:prstGeom>
          <a:noFill/>
        </p:spPr>
        <p:txBody>
          <a:bodyPr wrap="square" rtlCol="0">
            <a:spAutoFit/>
          </a:bodyPr>
          <a:lstStyle/>
          <a:p>
            <a:pPr algn="ctr"/>
            <a:r>
              <a:rPr lang="en-US" sz="1400"/>
              <a:t>BC Foundation</a:t>
            </a:r>
          </a:p>
        </p:txBody>
      </p:sp>
      <p:sp>
        <p:nvSpPr>
          <p:cNvPr id="27" name="TextBox 26"/>
          <p:cNvSpPr txBox="1"/>
          <p:nvPr/>
        </p:nvSpPr>
        <p:spPr>
          <a:xfrm>
            <a:off x="6898102" y="3149592"/>
            <a:ext cx="6468500" cy="830997"/>
          </a:xfrm>
          <a:prstGeom prst="rect">
            <a:avLst/>
          </a:prstGeom>
          <a:noFill/>
        </p:spPr>
        <p:txBody>
          <a:bodyPr wrap="square" rtlCol="0">
            <a:spAutoFit/>
          </a:bodyPr>
          <a:lstStyle/>
          <a:p>
            <a:pPr algn="ctr"/>
            <a:r>
              <a:rPr lang="en-US" sz="2400" b="1"/>
              <a:t>Also, complete the </a:t>
            </a:r>
            <a:endParaRPr lang="en-US" sz="2400" b="1">
              <a:hlinkClick r:id="" action="ppaction://noaction"/>
            </a:endParaRPr>
          </a:p>
          <a:p>
            <a:pPr algn="ctr"/>
            <a:r>
              <a:rPr lang="en-US" sz="2400" b="1">
                <a:hlinkClick r:id="" action="ppaction://noaction"/>
              </a:rPr>
              <a:t>Financial Literacy Training</a:t>
            </a:r>
            <a:r>
              <a:rPr lang="en-US" sz="2400" b="1"/>
              <a:t> </a:t>
            </a:r>
          </a:p>
        </p:txBody>
      </p:sp>
    </p:spTree>
    <p:extLst>
      <p:ext uri="{BB962C8B-B14F-4D97-AF65-F5344CB8AC3E}">
        <p14:creationId xmlns:p14="http://schemas.microsoft.com/office/powerpoint/2010/main" val="2318140492"/>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 y="-297"/>
            <a:ext cx="12193057" cy="6858594"/>
          </a:xfrm>
          <a:prstGeom prst="rect">
            <a:avLst/>
          </a:prstGeom>
        </p:spPr>
      </p:pic>
      <p:sp>
        <p:nvSpPr>
          <p:cNvPr id="2" name="Title 1"/>
          <p:cNvSpPr>
            <a:spLocks noGrp="1"/>
          </p:cNvSpPr>
          <p:nvPr>
            <p:ph type="title"/>
          </p:nvPr>
        </p:nvSpPr>
        <p:spPr>
          <a:xfrm>
            <a:off x="478970" y="166199"/>
            <a:ext cx="5617029" cy="1325563"/>
          </a:xfrm>
        </p:spPr>
        <p:txBody>
          <a:bodyPr/>
          <a:lstStyle/>
          <a:p>
            <a:r>
              <a:rPr lang="en-US">
                <a:solidFill>
                  <a:srgbClr val="002060"/>
                </a:solidFill>
              </a:rPr>
              <a:t>Campus Rules and Policies </a:t>
            </a:r>
          </a:p>
        </p:txBody>
      </p:sp>
      <p:sp>
        <p:nvSpPr>
          <p:cNvPr id="5" name="TextBox 4"/>
          <p:cNvSpPr txBox="1"/>
          <p:nvPr/>
        </p:nvSpPr>
        <p:spPr>
          <a:xfrm>
            <a:off x="5112363" y="1372836"/>
            <a:ext cx="6993082" cy="3477875"/>
          </a:xfrm>
          <a:prstGeom prst="rect">
            <a:avLst/>
          </a:prstGeom>
          <a:noFill/>
        </p:spPr>
        <p:txBody>
          <a:bodyPr wrap="square" rtlCol="0">
            <a:spAutoFit/>
          </a:bodyPr>
          <a:lstStyle/>
          <a:p>
            <a:r>
              <a:rPr lang="en-US" sz="2200" b="1"/>
              <a:t>STUDENT PRIVACY (FERPA): </a:t>
            </a:r>
            <a:r>
              <a:rPr lang="en-US" sz="2200"/>
              <a:t>We cannot discuss your academic record with others w/o your consent.</a:t>
            </a:r>
            <a:endParaRPr lang="en-US" sz="2200" b="1"/>
          </a:p>
          <a:p>
            <a:endParaRPr lang="en-US" sz="1400" b="1"/>
          </a:p>
          <a:p>
            <a:r>
              <a:rPr lang="en-US" sz="2200" b="1"/>
              <a:t>STUDENT CONDUCT: </a:t>
            </a:r>
            <a:r>
              <a:rPr lang="en-US" sz="2200"/>
              <a:t>Academic dishonesty and misconduct (examples: behavior issues/disruptions, use of drugs/alcohol, vandalism, physical assault)</a:t>
            </a:r>
          </a:p>
          <a:p>
            <a:endParaRPr lang="en-US" sz="1400"/>
          </a:p>
          <a:p>
            <a:r>
              <a:rPr lang="en-US" sz="2200" b="1"/>
              <a:t>TITLE IX: </a:t>
            </a:r>
            <a:r>
              <a:rPr lang="en-US" sz="2200"/>
              <a:t>Relationship violence, sexual misconduct, stalking, gender discrimination</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sp>
        <p:nvSpPr>
          <p:cNvPr id="6" name="TextBox 5"/>
          <p:cNvSpPr txBox="1"/>
          <p:nvPr/>
        </p:nvSpPr>
        <p:spPr>
          <a:xfrm>
            <a:off x="5112363" y="4319069"/>
            <a:ext cx="6977295" cy="369332"/>
          </a:xfrm>
          <a:prstGeom prst="rect">
            <a:avLst/>
          </a:prstGeom>
          <a:noFill/>
        </p:spPr>
        <p:txBody>
          <a:bodyPr wrap="none" rtlCol="0">
            <a:spAutoFit/>
          </a:bodyPr>
          <a:lstStyle/>
          <a:p>
            <a:r>
              <a:rPr lang="en-US" b="1">
                <a:solidFill>
                  <a:srgbClr val="FF0000"/>
                </a:solidFill>
              </a:rPr>
              <a:t>REPORT CONCERNS: </a:t>
            </a:r>
            <a:r>
              <a:rPr lang="en-US">
                <a:hlinkClick r:id="rId4"/>
              </a:rPr>
              <a:t>https://www.bellevuecollege.edu/reportconcerns/</a:t>
            </a:r>
            <a:r>
              <a:rPr lang="en-US"/>
              <a:t> </a:t>
            </a:r>
          </a:p>
        </p:txBody>
      </p:sp>
      <p:sp>
        <p:nvSpPr>
          <p:cNvPr id="3" name="TextBox 2"/>
          <p:cNvSpPr txBox="1"/>
          <p:nvPr/>
        </p:nvSpPr>
        <p:spPr>
          <a:xfrm>
            <a:off x="206499" y="5254390"/>
            <a:ext cx="11579823" cy="369332"/>
          </a:xfrm>
          <a:prstGeom prst="rect">
            <a:avLst/>
          </a:prstGeom>
          <a:noFill/>
        </p:spPr>
        <p:txBody>
          <a:bodyPr wrap="square" rtlCol="0">
            <a:spAutoFit/>
          </a:bodyPr>
          <a:lstStyle/>
          <a:p>
            <a:pPr algn="ctr"/>
            <a:r>
              <a:rPr lang="en-US">
                <a:solidFill>
                  <a:schemeClr val="accent2"/>
                </a:solidFill>
              </a:rPr>
              <a:t>Also, complete the Sexual Assault Prevention training: You will be receiving an email from </a:t>
            </a:r>
            <a:r>
              <a:rPr lang="en-US" err="1">
                <a:solidFill>
                  <a:schemeClr val="accent2"/>
                </a:solidFill>
              </a:rPr>
              <a:t>Everfi</a:t>
            </a:r>
            <a:r>
              <a:rPr lang="en-US">
                <a:solidFill>
                  <a:schemeClr val="accent2"/>
                </a:solidFill>
              </a:rPr>
              <a:t>/Foundry</a:t>
            </a:r>
          </a:p>
        </p:txBody>
      </p:sp>
      <p:sp>
        <p:nvSpPr>
          <p:cNvPr id="4" name="TextBox 3"/>
          <p:cNvSpPr txBox="1"/>
          <p:nvPr/>
        </p:nvSpPr>
        <p:spPr>
          <a:xfrm>
            <a:off x="626484" y="4828909"/>
            <a:ext cx="11159838" cy="369332"/>
          </a:xfrm>
          <a:prstGeom prst="rect">
            <a:avLst/>
          </a:prstGeom>
          <a:noFill/>
        </p:spPr>
        <p:txBody>
          <a:bodyPr wrap="square" rtlCol="0">
            <a:spAutoFit/>
          </a:bodyPr>
          <a:lstStyle/>
          <a:p>
            <a:pPr algn="ctr"/>
            <a:r>
              <a:rPr lang="en-US"/>
              <a:t>Call the Violence Against Women Hotline: 1-800-799-7233, or visit </a:t>
            </a:r>
            <a:r>
              <a:rPr lang="en-US">
                <a:hlinkClick r:id="rId5"/>
              </a:rPr>
              <a:t>https://www.thehotline.org/resources/vawa/</a:t>
            </a:r>
            <a:r>
              <a:rPr lang="en-US"/>
              <a:t>  </a:t>
            </a:r>
          </a:p>
        </p:txBody>
      </p:sp>
      <p:sp>
        <p:nvSpPr>
          <p:cNvPr id="9" name="TextBox 8"/>
          <p:cNvSpPr txBox="1"/>
          <p:nvPr/>
        </p:nvSpPr>
        <p:spPr>
          <a:xfrm>
            <a:off x="353922" y="5623722"/>
            <a:ext cx="11159838" cy="369332"/>
          </a:xfrm>
          <a:prstGeom prst="rect">
            <a:avLst/>
          </a:prstGeom>
          <a:noFill/>
        </p:spPr>
        <p:txBody>
          <a:bodyPr wrap="square" rtlCol="0">
            <a:spAutoFit/>
          </a:bodyPr>
          <a:lstStyle/>
          <a:p>
            <a:pPr algn="ctr"/>
            <a:r>
              <a:rPr lang="en-US"/>
              <a:t>A full list of our policies and procedures is found on our </a:t>
            </a:r>
            <a:r>
              <a:rPr lang="en-US">
                <a:hlinkClick r:id="rId6"/>
              </a:rPr>
              <a:t>Policies and Procedures </a:t>
            </a:r>
            <a:r>
              <a:rPr lang="en-US"/>
              <a:t>web page.</a:t>
            </a:r>
          </a:p>
        </p:txBody>
      </p:sp>
      <p:pic>
        <p:nvPicPr>
          <p:cNvPr id="8" name="Picture 10" descr="Logo&#10;&#10;Description automatically generated">
            <a:extLst>
              <a:ext uri="{FF2B5EF4-FFF2-40B4-BE49-F238E27FC236}">
                <a16:creationId xmlns:a16="http://schemas.microsoft.com/office/drawing/2014/main" id="{6F578842-F824-49BC-9F86-0C22C4322EE1}"/>
              </a:ext>
            </a:extLst>
          </p:cNvPr>
          <p:cNvPicPr>
            <a:picLocks noChangeAspect="1"/>
          </p:cNvPicPr>
          <p:nvPr/>
        </p:nvPicPr>
        <p:blipFill>
          <a:blip r:embed="rId7"/>
          <a:stretch>
            <a:fillRect/>
          </a:stretch>
        </p:blipFill>
        <p:spPr>
          <a:xfrm>
            <a:off x="1086757" y="1658257"/>
            <a:ext cx="2743200" cy="2743200"/>
          </a:xfrm>
          <a:prstGeom prst="rect">
            <a:avLst/>
          </a:prstGeom>
        </p:spPr>
      </p:pic>
    </p:spTree>
    <p:extLst>
      <p:ext uri="{BB962C8B-B14F-4D97-AF65-F5344CB8AC3E}">
        <p14:creationId xmlns:p14="http://schemas.microsoft.com/office/powerpoint/2010/main" val="2257582749"/>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 name="Content Placeholder 1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1810" y="1637203"/>
            <a:ext cx="4384219" cy="4351338"/>
          </a:xfrm>
        </p:spPr>
      </p:pic>
      <p:pic>
        <p:nvPicPr>
          <p:cNvPr id="6" name="Picture 5"/>
          <p:cNvPicPr>
            <a:picLocks noChangeAspect="1"/>
          </p:cNvPicPr>
          <p:nvPr/>
        </p:nvPicPr>
        <p:blipFill>
          <a:blip r:embed="rId3"/>
          <a:stretch>
            <a:fillRect/>
          </a:stretch>
        </p:blipFill>
        <p:spPr>
          <a:xfrm>
            <a:off x="-529" y="-297"/>
            <a:ext cx="12193057" cy="6858594"/>
          </a:xfrm>
          <a:prstGeom prst="rect">
            <a:avLst/>
          </a:prstGeom>
        </p:spPr>
      </p:pic>
      <p:sp>
        <p:nvSpPr>
          <p:cNvPr id="7" name="Title 1"/>
          <p:cNvSpPr txBox="1">
            <a:spLocks/>
          </p:cNvSpPr>
          <p:nvPr/>
        </p:nvSpPr>
        <p:spPr>
          <a:xfrm>
            <a:off x="370050" y="-66179"/>
            <a:ext cx="723886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Sexual Assault Prevention: Required Trainings</a:t>
            </a:r>
          </a:p>
        </p:txBody>
      </p:sp>
      <p:sp>
        <p:nvSpPr>
          <p:cNvPr id="8" name="TextBox 7"/>
          <p:cNvSpPr txBox="1"/>
          <p:nvPr/>
        </p:nvSpPr>
        <p:spPr>
          <a:xfrm>
            <a:off x="4469932" y="1683830"/>
            <a:ext cx="7423230" cy="4616648"/>
          </a:xfrm>
          <a:prstGeom prst="rect">
            <a:avLst/>
          </a:prstGeom>
          <a:noFill/>
        </p:spPr>
        <p:txBody>
          <a:bodyPr wrap="square" rtlCol="0">
            <a:spAutoFit/>
          </a:bodyPr>
          <a:lstStyle/>
          <a:p>
            <a:r>
              <a:rPr lang="en-US" b="1"/>
              <a:t>Sexual Assault Prevention for Adult Learners:</a:t>
            </a:r>
            <a:endParaRPr lang="en-US"/>
          </a:p>
          <a:p>
            <a:pPr marL="285750" indent="-285750">
              <a:buFont typeface="Arial" panose="020B0604020202020204" pitchFamily="34" charset="0"/>
              <a:buChar char="•"/>
            </a:pPr>
            <a:r>
              <a:rPr lang="en-US" sz="1600"/>
              <a:t>This course will cover how to recognize and take action in potentially harmful situations, including options for how to respond if someone comes to you for help. Your identity and life experience puts you in a unique position to make a positive difference in the lives of other students, as well as others you care about.</a:t>
            </a:r>
          </a:p>
          <a:p>
            <a:pPr marL="285750" indent="-285750">
              <a:buFont typeface="Arial" panose="020B0604020202020204" pitchFamily="34" charset="0"/>
              <a:buChar char="•"/>
            </a:pPr>
            <a:r>
              <a:rPr lang="en-US" sz="1600"/>
              <a:t>Sexual Assault Prevention for Adult Learners emphasizes the importance of consent in long-term relationships and teaches adult learners to identify and address common forms of abuse such as financial abuse and child manipulation in personal and professional contexts. Adult learners build confidence to intervene with strategies suited for in-person and online environments.</a:t>
            </a:r>
          </a:p>
          <a:p>
            <a:r>
              <a:rPr lang="en-US" b="1"/>
              <a:t> </a:t>
            </a:r>
            <a:endParaRPr lang="en-US"/>
          </a:p>
          <a:p>
            <a:r>
              <a:rPr lang="en-US" b="1"/>
              <a:t>Sexual Assault Prevention for undergraduate: </a:t>
            </a:r>
            <a:endParaRPr lang="en-US"/>
          </a:p>
          <a:p>
            <a:pPr marL="285750" indent="-285750">
              <a:buFont typeface="Arial" panose="020B0604020202020204" pitchFamily="34" charset="0"/>
              <a:buChar char="•"/>
            </a:pPr>
            <a:r>
              <a:rPr lang="en-US" sz="1600"/>
              <a:t>Sexual Assault Prevention for Undergraduates enables students to recognize sexual assault and harassment behavior, identify healthy and unhealthy relationship practices, and equips students with essential skills to navigate consent-based conversations and engage in bystander intervention safely.</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295" y="1434209"/>
            <a:ext cx="3305549" cy="3280757"/>
          </a:xfrm>
          <a:prstGeom prst="rect">
            <a:avLst/>
          </a:prstGeom>
        </p:spPr>
      </p:pic>
      <p:sp>
        <p:nvSpPr>
          <p:cNvPr id="18" name="TextBox 17"/>
          <p:cNvSpPr txBox="1"/>
          <p:nvPr/>
        </p:nvSpPr>
        <p:spPr>
          <a:xfrm>
            <a:off x="429418" y="4917960"/>
            <a:ext cx="3741148" cy="923330"/>
          </a:xfrm>
          <a:prstGeom prst="rect">
            <a:avLst/>
          </a:prstGeom>
          <a:noFill/>
        </p:spPr>
        <p:txBody>
          <a:bodyPr wrap="square" rtlCol="0">
            <a:spAutoFit/>
          </a:bodyPr>
          <a:lstStyle/>
          <a:p>
            <a:pPr algn="ctr"/>
            <a:r>
              <a:rPr lang="en-US">
                <a:solidFill>
                  <a:schemeClr val="accent2"/>
                </a:solidFill>
              </a:rPr>
              <a:t>Sexual Assault Prevention Training: You will be receiving an email from </a:t>
            </a:r>
            <a:r>
              <a:rPr lang="en-US" err="1">
                <a:solidFill>
                  <a:schemeClr val="accent2"/>
                </a:solidFill>
              </a:rPr>
              <a:t>Everfi</a:t>
            </a:r>
            <a:r>
              <a:rPr lang="en-US">
                <a:solidFill>
                  <a:schemeClr val="accent2"/>
                </a:solidFill>
              </a:rPr>
              <a:t>/Foundry</a:t>
            </a:r>
          </a:p>
        </p:txBody>
      </p:sp>
    </p:spTree>
    <p:extLst>
      <p:ext uri="{BB962C8B-B14F-4D97-AF65-F5344CB8AC3E}">
        <p14:creationId xmlns:p14="http://schemas.microsoft.com/office/powerpoint/2010/main" val="1796963117"/>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3"/>
          </a:xfrm>
          <a:prstGeom prst="rect">
            <a:avLst/>
          </a:prstGeom>
        </p:spPr>
      </p:pic>
      <p:sp>
        <p:nvSpPr>
          <p:cNvPr id="3"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Academic Standing </a:t>
            </a:r>
          </a:p>
        </p:txBody>
      </p:sp>
      <p:sp>
        <p:nvSpPr>
          <p:cNvPr id="4" name="Text Placeholder 5"/>
          <p:cNvSpPr txBox="1">
            <a:spLocks/>
          </p:cNvSpPr>
          <p:nvPr/>
        </p:nvSpPr>
        <p:spPr>
          <a:xfrm>
            <a:off x="565587" y="1549497"/>
            <a:ext cx="5454938" cy="736282"/>
          </a:xfrm>
          <a:prstGeom prst="rect">
            <a:avLst/>
          </a:prstGeom>
          <a:solidFill>
            <a:schemeClr val="accent5">
              <a:lumMod val="20000"/>
              <a:lumOff val="80000"/>
            </a:schemeClr>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t>In general</a:t>
            </a:r>
          </a:p>
        </p:txBody>
      </p:sp>
      <p:sp>
        <p:nvSpPr>
          <p:cNvPr id="5" name="Content Placeholder 6"/>
          <p:cNvSpPr txBox="1">
            <a:spLocks/>
          </p:cNvSpPr>
          <p:nvPr/>
        </p:nvSpPr>
        <p:spPr>
          <a:xfrm>
            <a:off x="565588" y="2285779"/>
            <a:ext cx="5454937" cy="3287523"/>
          </a:xfrm>
          <a:prstGeom prst="rect">
            <a:avLst/>
          </a:prstGeom>
          <a:ln>
            <a:solidFill>
              <a:schemeClr val="accent4">
                <a:lumMod val="20000"/>
                <a:lumOff val="80000"/>
              </a:schemeClr>
            </a:solidFill>
          </a:ln>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a:t> Maintain at least a 2.0 cumulative AND quarterly GPA to avoid academic probation </a:t>
            </a:r>
          </a:p>
          <a:p>
            <a:pPr>
              <a:buFont typeface="Arial" panose="020B0604020202020204" pitchFamily="34" charset="0"/>
              <a:buChar char="•"/>
            </a:pPr>
            <a:r>
              <a:rPr lang="en-US" b="1"/>
              <a:t>Academic Standing Procedures</a:t>
            </a:r>
            <a:r>
              <a:rPr lang="en-US"/>
              <a:t>: </a:t>
            </a:r>
            <a:r>
              <a:rPr lang="en-US">
                <a:hlinkClick r:id="rId4"/>
              </a:rPr>
              <a:t>https://www.bellevuecollege.edu/policies/id-3200p/</a:t>
            </a:r>
            <a:endParaRPr lang="en-US"/>
          </a:p>
        </p:txBody>
      </p:sp>
      <p:sp>
        <p:nvSpPr>
          <p:cNvPr id="6" name="Text Placeholder 7"/>
          <p:cNvSpPr txBox="1">
            <a:spLocks/>
          </p:cNvSpPr>
          <p:nvPr/>
        </p:nvSpPr>
        <p:spPr>
          <a:xfrm>
            <a:off x="6203404" y="1549497"/>
            <a:ext cx="5323184" cy="736282"/>
          </a:xfrm>
          <a:prstGeom prst="rect">
            <a:avLst/>
          </a:prstGeom>
          <a:solidFill>
            <a:schemeClr val="accent5">
              <a:lumMod val="20000"/>
              <a:lumOff val="80000"/>
            </a:schemeClr>
          </a:solidFill>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t>For financial aid</a:t>
            </a:r>
          </a:p>
        </p:txBody>
      </p:sp>
      <p:sp>
        <p:nvSpPr>
          <p:cNvPr id="7" name="Content Placeholder 8"/>
          <p:cNvSpPr txBox="1">
            <a:spLocks/>
          </p:cNvSpPr>
          <p:nvPr/>
        </p:nvSpPr>
        <p:spPr>
          <a:xfrm>
            <a:off x="6203403" y="2285779"/>
            <a:ext cx="5323185" cy="3286760"/>
          </a:xfrm>
          <a:prstGeom prst="rect">
            <a:avLst/>
          </a:prstGeom>
          <a:ln>
            <a:solidFill>
              <a:schemeClr val="accent4">
                <a:lumMod val="20000"/>
                <a:lumOff val="80000"/>
              </a:schemeClr>
            </a:solidFill>
          </a:ln>
        </p:spPr>
        <p:txBody>
          <a:bodyPr>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panose="020B0604020202020204" pitchFamily="34" charset="0"/>
              <a:buChar char="•"/>
            </a:pPr>
            <a:r>
              <a:rPr lang="en-US"/>
              <a:t>Maintain at least a 2.0 cumulative AND quarterly GPA </a:t>
            </a:r>
            <a:r>
              <a:rPr lang="en-US" i="1"/>
              <a:t>AND</a:t>
            </a:r>
            <a:r>
              <a:rPr lang="en-US"/>
              <a:t> complete at least 67% of the courses you enroll in to maintain your financial aid eligibility</a:t>
            </a:r>
          </a:p>
          <a:p>
            <a:pPr>
              <a:buFont typeface="Arial" panose="020B0604020202020204" pitchFamily="34" charset="0"/>
              <a:buChar char="•"/>
            </a:pPr>
            <a:r>
              <a:rPr lang="en-US" b="1"/>
              <a:t>Satisfactory Academic Progress (SAP) Requirements</a:t>
            </a:r>
            <a:r>
              <a:rPr lang="en-US"/>
              <a:t>: </a:t>
            </a:r>
            <a:r>
              <a:rPr lang="en-US">
                <a:hlinkClick r:id="rId5"/>
              </a:rPr>
              <a:t>https://www.bellevuecollege.edu/fa/youraid/sap/</a:t>
            </a:r>
            <a:endParaRPr lang="en-US"/>
          </a:p>
        </p:txBody>
      </p:sp>
    </p:spTree>
    <p:extLst>
      <p:ext uri="{BB962C8B-B14F-4D97-AF65-F5344CB8AC3E}">
        <p14:creationId xmlns:p14="http://schemas.microsoft.com/office/powerpoint/2010/main" val="1161179546"/>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7" y="-3"/>
            <a:ext cx="12192005" cy="6858003"/>
          </a:xfrm>
          <a:prstGeom prst="rect">
            <a:avLst/>
          </a:prstGeom>
        </p:spPr>
      </p:pic>
      <p:sp>
        <p:nvSpPr>
          <p:cNvPr id="5"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How Many Classes Should I Take?</a:t>
            </a:r>
          </a:p>
        </p:txBody>
      </p:sp>
      <p:pic>
        <p:nvPicPr>
          <p:cNvPr id="7" name="Picture 6"/>
          <p:cNvPicPr>
            <a:picLocks noChangeAspect="1"/>
          </p:cNvPicPr>
          <p:nvPr/>
        </p:nvPicPr>
        <p:blipFill rotWithShape="1">
          <a:blip r:embed="rId4"/>
          <a:srcRect b="7995"/>
          <a:stretch/>
        </p:blipFill>
        <p:spPr>
          <a:xfrm rot="826574">
            <a:off x="7812991" y="2768051"/>
            <a:ext cx="3868976" cy="2465388"/>
          </a:xfrm>
          <a:prstGeom prst="rect">
            <a:avLst/>
          </a:prstGeom>
        </p:spPr>
      </p:pic>
      <p:sp>
        <p:nvSpPr>
          <p:cNvPr id="6" name="Content Placeholder 2"/>
          <p:cNvSpPr txBox="1">
            <a:spLocks/>
          </p:cNvSpPr>
          <p:nvPr/>
        </p:nvSpPr>
        <p:spPr>
          <a:xfrm>
            <a:off x="1066802" y="1519163"/>
            <a:ext cx="10058400" cy="402336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buFont typeface="Wingdings" panose="05000000000000000000" pitchFamily="2" charset="2"/>
              <a:buChar char="§"/>
            </a:pPr>
            <a:r>
              <a:rPr lang="en-US" sz="2400">
                <a:solidFill>
                  <a:prstClr val="black"/>
                </a:solidFill>
              </a:rPr>
              <a:t>To be considered “full time,” you must be enrolled in at least 12 credits </a:t>
            </a:r>
          </a:p>
          <a:p>
            <a:pPr marL="800100" lvl="1" indent="-342900">
              <a:lnSpc>
                <a:spcPct val="100000"/>
              </a:lnSpc>
              <a:spcBef>
                <a:spcPts val="0"/>
              </a:spcBef>
              <a:buFont typeface="Wingdings" panose="05000000000000000000" pitchFamily="2" charset="2"/>
              <a:buChar char="§"/>
            </a:pPr>
            <a:r>
              <a:rPr lang="en-US">
                <a:solidFill>
                  <a:prstClr val="black"/>
                </a:solidFill>
              </a:rPr>
              <a:t>Most “full-time” students take 3 classes</a:t>
            </a:r>
          </a:p>
          <a:p>
            <a:pPr marL="800100" lvl="1" indent="-342900">
              <a:lnSpc>
                <a:spcPct val="100000"/>
              </a:lnSpc>
              <a:spcBef>
                <a:spcPts val="0"/>
              </a:spcBef>
              <a:buFont typeface="Wingdings" panose="05000000000000000000" pitchFamily="2" charset="2"/>
              <a:buChar char="§"/>
            </a:pPr>
            <a:endParaRPr lang="en-US">
              <a:solidFill>
                <a:prstClr val="black"/>
              </a:solidFill>
            </a:endParaRPr>
          </a:p>
          <a:p>
            <a:pPr>
              <a:lnSpc>
                <a:spcPct val="100000"/>
              </a:lnSpc>
              <a:spcBef>
                <a:spcPts val="0"/>
              </a:spcBef>
              <a:buFont typeface="Wingdings" panose="05000000000000000000" pitchFamily="2" charset="2"/>
              <a:buChar char="§"/>
            </a:pPr>
            <a:r>
              <a:rPr lang="en-US" sz="2400">
                <a:solidFill>
                  <a:prstClr val="black"/>
                </a:solidFill>
              </a:rPr>
              <a:t>1 credit = typically 1 hour you spend in class each week</a:t>
            </a:r>
          </a:p>
          <a:p>
            <a:pPr>
              <a:lnSpc>
                <a:spcPct val="100000"/>
              </a:lnSpc>
              <a:spcBef>
                <a:spcPts val="0"/>
              </a:spcBef>
              <a:buFont typeface="Wingdings" panose="05000000000000000000" pitchFamily="2" charset="2"/>
              <a:buChar char="§"/>
            </a:pPr>
            <a:endParaRPr lang="en-US" sz="2400">
              <a:solidFill>
                <a:prstClr val="black"/>
              </a:solidFill>
            </a:endParaRPr>
          </a:p>
          <a:p>
            <a:pPr>
              <a:lnSpc>
                <a:spcPct val="100000"/>
              </a:lnSpc>
              <a:spcBef>
                <a:spcPts val="0"/>
              </a:spcBef>
              <a:buFont typeface="Wingdings" panose="05000000000000000000" pitchFamily="2" charset="2"/>
              <a:buChar char="§"/>
            </a:pPr>
            <a:r>
              <a:rPr lang="en-US" sz="2400">
                <a:solidFill>
                  <a:prstClr val="black"/>
                </a:solidFill>
              </a:rPr>
              <a:t>1 typical college class = 5 credits</a:t>
            </a:r>
          </a:p>
          <a:p>
            <a:pPr>
              <a:lnSpc>
                <a:spcPct val="100000"/>
              </a:lnSpc>
              <a:spcBef>
                <a:spcPts val="0"/>
              </a:spcBef>
              <a:buFont typeface="Wingdings" panose="05000000000000000000" pitchFamily="2" charset="2"/>
              <a:buChar char="§"/>
            </a:pPr>
            <a:endParaRPr lang="en-US" sz="2400">
              <a:solidFill>
                <a:prstClr val="black"/>
              </a:solidFill>
            </a:endParaRPr>
          </a:p>
          <a:p>
            <a:pPr>
              <a:lnSpc>
                <a:spcPct val="100000"/>
              </a:lnSpc>
              <a:spcBef>
                <a:spcPts val="0"/>
              </a:spcBef>
              <a:buFont typeface="Wingdings" panose="05000000000000000000" pitchFamily="2" charset="2"/>
              <a:buChar char="§"/>
            </a:pPr>
            <a:r>
              <a:rPr lang="en-US" sz="2400" i="1">
                <a:solidFill>
                  <a:prstClr val="black"/>
                </a:solidFill>
              </a:rPr>
              <a:t>Remember the 1,2,3 Rule!</a:t>
            </a:r>
          </a:p>
          <a:p>
            <a:pPr marL="800100" lvl="1" indent="-342900">
              <a:lnSpc>
                <a:spcPct val="100000"/>
              </a:lnSpc>
              <a:spcBef>
                <a:spcPts val="0"/>
              </a:spcBef>
              <a:buFont typeface="Wingdings" panose="05000000000000000000" pitchFamily="2" charset="2"/>
              <a:buChar char="§"/>
            </a:pPr>
            <a:r>
              <a:rPr lang="en-US">
                <a:solidFill>
                  <a:prstClr val="black"/>
                </a:solidFill>
              </a:rPr>
              <a:t>For every </a:t>
            </a:r>
            <a:r>
              <a:rPr lang="en-US" b="1">
                <a:solidFill>
                  <a:prstClr val="black"/>
                </a:solidFill>
              </a:rPr>
              <a:t>1 hour </a:t>
            </a:r>
            <a:r>
              <a:rPr lang="en-US">
                <a:solidFill>
                  <a:prstClr val="black"/>
                </a:solidFill>
              </a:rPr>
              <a:t>of class</a:t>
            </a:r>
          </a:p>
          <a:p>
            <a:pPr marL="800100" lvl="1" indent="-342900">
              <a:lnSpc>
                <a:spcPct val="100000"/>
              </a:lnSpc>
              <a:spcBef>
                <a:spcPts val="0"/>
              </a:spcBef>
              <a:buFont typeface="Wingdings" panose="05000000000000000000" pitchFamily="2" charset="2"/>
              <a:buChar char="§"/>
            </a:pPr>
            <a:r>
              <a:rPr lang="en-US">
                <a:solidFill>
                  <a:prstClr val="black"/>
                </a:solidFill>
              </a:rPr>
              <a:t>Expect </a:t>
            </a:r>
            <a:r>
              <a:rPr lang="en-US" b="1">
                <a:solidFill>
                  <a:prstClr val="black"/>
                </a:solidFill>
              </a:rPr>
              <a:t>2 hours </a:t>
            </a:r>
            <a:r>
              <a:rPr lang="en-US">
                <a:solidFill>
                  <a:prstClr val="black"/>
                </a:solidFill>
              </a:rPr>
              <a:t>of homework </a:t>
            </a:r>
          </a:p>
          <a:p>
            <a:pPr marL="800100" lvl="1" indent="-342900">
              <a:lnSpc>
                <a:spcPct val="100000"/>
              </a:lnSpc>
              <a:spcBef>
                <a:spcPts val="0"/>
              </a:spcBef>
              <a:buFont typeface="Wingdings" panose="05000000000000000000" pitchFamily="2" charset="2"/>
              <a:buChar char="§"/>
            </a:pPr>
            <a:r>
              <a:rPr lang="en-US">
                <a:solidFill>
                  <a:prstClr val="black"/>
                </a:solidFill>
              </a:rPr>
              <a:t>Which equals a </a:t>
            </a:r>
            <a:r>
              <a:rPr lang="en-US" b="1">
                <a:solidFill>
                  <a:prstClr val="black"/>
                </a:solidFill>
              </a:rPr>
              <a:t>3 hour </a:t>
            </a:r>
            <a:r>
              <a:rPr lang="en-US">
                <a:solidFill>
                  <a:prstClr val="black"/>
                </a:solidFill>
              </a:rPr>
              <a:t>time commitment</a:t>
            </a:r>
          </a:p>
          <a:p>
            <a:endParaRPr lang="en-US"/>
          </a:p>
        </p:txBody>
      </p:sp>
    </p:spTree>
    <p:extLst>
      <p:ext uri="{BB962C8B-B14F-4D97-AF65-F5344CB8AC3E}">
        <p14:creationId xmlns:p14="http://schemas.microsoft.com/office/powerpoint/2010/main" val="2047296889"/>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963"/>
            <a:ext cx="12192000" cy="6858000"/>
          </a:xfrm>
          <a:prstGeom prst="rect">
            <a:avLst/>
          </a:prstGeom>
        </p:spPr>
      </p:pic>
      <p:sp>
        <p:nvSpPr>
          <p:cNvPr id="6" name="Title 1"/>
          <p:cNvSpPr txBox="1">
            <a:spLocks/>
          </p:cNvSpPr>
          <p:nvPr/>
        </p:nvSpPr>
        <p:spPr>
          <a:xfrm>
            <a:off x="963930" y="454235"/>
            <a:ext cx="10058400" cy="160316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a:solidFill>
                  <a:schemeClr val="tx2"/>
                </a:solidFill>
              </a:rPr>
              <a:t>Welcome to </a:t>
            </a:r>
            <a:br>
              <a:rPr lang="en-US" b="1">
                <a:solidFill>
                  <a:schemeClr val="tx2"/>
                </a:solidFill>
              </a:rPr>
            </a:br>
            <a:r>
              <a:rPr lang="en-US" b="1">
                <a:solidFill>
                  <a:schemeClr val="tx2"/>
                </a:solidFill>
              </a:rPr>
              <a:t>Bellevue College!</a:t>
            </a:r>
          </a:p>
        </p:txBody>
      </p:sp>
      <p:sp>
        <p:nvSpPr>
          <p:cNvPr id="7" name="Subtitle 2"/>
          <p:cNvSpPr txBox="1">
            <a:spLocks/>
          </p:cNvSpPr>
          <p:nvPr/>
        </p:nvSpPr>
        <p:spPr>
          <a:xfrm>
            <a:off x="1104814" y="2261584"/>
            <a:ext cx="9596524" cy="5578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b="1"/>
              <a:t>-New Student Orientation-</a:t>
            </a:r>
          </a:p>
        </p:txBody>
      </p:sp>
      <p:pic>
        <p:nvPicPr>
          <p:cNvPr id="8"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90084" y="978662"/>
            <a:ext cx="999772" cy="1018924"/>
          </a:xfrm>
          <a:prstGeom prst="rect">
            <a:avLst/>
          </a:prstGeom>
        </p:spPr>
      </p:pic>
      <p:sp>
        <p:nvSpPr>
          <p:cNvPr id="9" name="Subtitle 2"/>
          <p:cNvSpPr txBox="1">
            <a:spLocks/>
          </p:cNvSpPr>
          <p:nvPr/>
        </p:nvSpPr>
        <p:spPr>
          <a:xfrm>
            <a:off x="493211" y="3121666"/>
            <a:ext cx="4522838" cy="1682563"/>
          </a:xfrm>
          <a:prstGeom prst="rect">
            <a:avLst/>
          </a:prstGeom>
        </p:spPr>
        <p:txBody>
          <a:bodyPr vert="horz" lIns="91440" tIns="45720" rIns="91440" bIns="45720" rtlCol="0">
            <a:normAutofit fontScale="250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sz="6400" b="1">
                <a:solidFill>
                  <a:srgbClr val="FF0000"/>
                </a:solidFill>
              </a:rPr>
              <a:t>Please…</a:t>
            </a:r>
          </a:p>
          <a:p>
            <a:pPr marL="342900" indent="-342900">
              <a:buFont typeface="Wingdings" panose="05000000000000000000" pitchFamily="2" charset="2"/>
              <a:buChar char="ü"/>
            </a:pPr>
            <a:r>
              <a:rPr lang="en-US" sz="5600"/>
              <a:t>Use the chat to write your questions</a:t>
            </a:r>
          </a:p>
          <a:p>
            <a:pPr marL="342900" indent="-342900">
              <a:buFont typeface="Wingdings" panose="05000000000000000000" pitchFamily="2" charset="2"/>
              <a:buChar char="ü"/>
            </a:pPr>
            <a:r>
              <a:rPr lang="en-US" sz="5600"/>
              <a:t>Mute yourself when not talking</a:t>
            </a:r>
          </a:p>
          <a:p>
            <a:pPr marL="342900" indent="-342900">
              <a:buFont typeface="Wingdings" panose="05000000000000000000" pitchFamily="2" charset="2"/>
              <a:buChar char="ü"/>
            </a:pPr>
            <a:r>
              <a:rPr lang="en-US" sz="5600"/>
              <a:t>Remember this is a “public” online space</a:t>
            </a:r>
          </a:p>
          <a:p>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0937" y="2911519"/>
            <a:ext cx="4191031" cy="1471623"/>
          </a:xfrm>
          <a:prstGeom prst="rect">
            <a:avLst/>
          </a:prstGeom>
        </p:spPr>
      </p:pic>
    </p:spTree>
    <p:extLst>
      <p:ext uri="{BB962C8B-B14F-4D97-AF65-F5344CB8AC3E}">
        <p14:creationId xmlns:p14="http://schemas.microsoft.com/office/powerpoint/2010/main" val="152297246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
            <a:ext cx="12192005" cy="6858003"/>
          </a:xfrm>
          <a:prstGeom prst="rect">
            <a:avLst/>
          </a:prstGeom>
        </p:spPr>
      </p:pic>
      <p:sp>
        <p:nvSpPr>
          <p:cNvPr id="3"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When and How to Pay for Classes</a:t>
            </a:r>
          </a:p>
        </p:txBody>
      </p:sp>
      <p:sp>
        <p:nvSpPr>
          <p:cNvPr id="4" name="Content Placeholder 5"/>
          <p:cNvSpPr txBox="1">
            <a:spLocks/>
          </p:cNvSpPr>
          <p:nvPr/>
        </p:nvSpPr>
        <p:spPr>
          <a:xfrm>
            <a:off x="1097280" y="1519163"/>
            <a:ext cx="4937760" cy="4023359"/>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2000"/>
              </a:spcBef>
              <a:buClr>
                <a:prstClr val="white">
                  <a:lumMod val="65000"/>
                </a:prstClr>
              </a:buClr>
              <a:buSzPct val="90000"/>
              <a:buFont typeface="Arial"/>
              <a:buNone/>
            </a:pPr>
            <a:r>
              <a:rPr lang="en-US" b="1">
                <a:solidFill>
                  <a:prstClr val="black">
                    <a:lumMod val="85000"/>
                    <a:lumOff val="15000"/>
                  </a:prstClr>
                </a:solidFill>
              </a:rPr>
              <a:t>Know Your Deadlines</a:t>
            </a:r>
          </a:p>
          <a:p>
            <a:pPr>
              <a:spcBef>
                <a:spcPts val="2000"/>
              </a:spcBef>
              <a:buSzPct val="90000"/>
              <a:buFont typeface="Wingdings" panose="05000000000000000000" pitchFamily="2" charset="2"/>
              <a:buChar char="§"/>
            </a:pPr>
            <a:r>
              <a:rPr lang="en-US"/>
              <a:t>Refer to the </a:t>
            </a:r>
            <a:r>
              <a:rPr lang="en-US">
                <a:hlinkClick r:id="rId3"/>
              </a:rPr>
              <a:t>Academic Calendar </a:t>
            </a:r>
            <a:r>
              <a:rPr lang="en-US"/>
              <a:t>for registration information and tuition deadlines </a:t>
            </a:r>
          </a:p>
          <a:p>
            <a:pPr>
              <a:spcBef>
                <a:spcPts val="2000"/>
              </a:spcBef>
              <a:buSzPct val="90000"/>
              <a:buFont typeface="Wingdings" panose="05000000000000000000" pitchFamily="2" charset="2"/>
              <a:buChar char="§"/>
            </a:pPr>
            <a:r>
              <a:rPr lang="en-US">
                <a:solidFill>
                  <a:prstClr val="black">
                    <a:lumMod val="85000"/>
                    <a:lumOff val="15000"/>
                  </a:prstClr>
                </a:solidFill>
              </a:rPr>
              <a:t>Visit the </a:t>
            </a:r>
            <a:r>
              <a:rPr lang="en-US">
                <a:solidFill>
                  <a:prstClr val="black">
                    <a:lumMod val="85000"/>
                    <a:lumOff val="15000"/>
                  </a:prstClr>
                </a:solidFill>
                <a:hlinkClick r:id="rId4"/>
              </a:rPr>
              <a:t>BC Student Central office</a:t>
            </a:r>
            <a:r>
              <a:rPr lang="en-US">
                <a:solidFill>
                  <a:prstClr val="black">
                    <a:lumMod val="85000"/>
                    <a:lumOff val="15000"/>
                  </a:prstClr>
                </a:solidFill>
              </a:rPr>
              <a:t>, if you have questions about your registration, tuition, and/or financial aid</a:t>
            </a:r>
          </a:p>
          <a:p>
            <a:endParaRPr lang="en-US"/>
          </a:p>
        </p:txBody>
      </p:sp>
      <p:sp>
        <p:nvSpPr>
          <p:cNvPr id="5" name="Content Placeholder 6"/>
          <p:cNvSpPr txBox="1">
            <a:spLocks/>
          </p:cNvSpPr>
          <p:nvPr/>
        </p:nvSpPr>
        <p:spPr>
          <a:xfrm>
            <a:off x="6217920" y="1519164"/>
            <a:ext cx="5354648" cy="40233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2000"/>
              </a:spcBef>
              <a:buClr>
                <a:prstClr val="white">
                  <a:lumMod val="65000"/>
                </a:prstClr>
              </a:buClr>
              <a:buSzPct val="90000"/>
              <a:buFont typeface="Arial"/>
              <a:buNone/>
            </a:pPr>
            <a:r>
              <a:rPr lang="en-US" b="1">
                <a:solidFill>
                  <a:prstClr val="black">
                    <a:lumMod val="85000"/>
                    <a:lumOff val="15000"/>
                  </a:prstClr>
                </a:solidFill>
              </a:rPr>
              <a:t>Know Your Payment Options</a:t>
            </a:r>
          </a:p>
          <a:p>
            <a:pPr>
              <a:spcBef>
                <a:spcPts val="2000"/>
              </a:spcBef>
              <a:buSzPct val="90000"/>
              <a:buFont typeface="Wingdings" panose="05000000000000000000" pitchFamily="2" charset="2"/>
              <a:buChar char="§"/>
            </a:pPr>
            <a:r>
              <a:rPr lang="en-US"/>
              <a:t>Multiple payment plan options</a:t>
            </a:r>
          </a:p>
          <a:p>
            <a:pPr>
              <a:spcBef>
                <a:spcPts val="2000"/>
              </a:spcBef>
              <a:buSzPct val="90000"/>
              <a:buFont typeface="Wingdings" panose="05000000000000000000" pitchFamily="2" charset="2"/>
              <a:buChar char="§"/>
            </a:pPr>
            <a:r>
              <a:rPr lang="en-US"/>
              <a:t>One quarterly enrollment fee of $25</a:t>
            </a:r>
          </a:p>
          <a:p>
            <a:pPr>
              <a:spcBef>
                <a:spcPts val="2000"/>
              </a:spcBef>
              <a:buSzPct val="90000"/>
              <a:buFont typeface="Wingdings" panose="05000000000000000000" pitchFamily="2" charset="2"/>
              <a:buChar char="§"/>
            </a:pPr>
            <a:r>
              <a:rPr lang="en-US"/>
              <a:t>Visit </a:t>
            </a:r>
            <a:r>
              <a:rPr lang="en-US">
                <a:hlinkClick r:id="rId5"/>
              </a:rPr>
              <a:t>Student Financial Services</a:t>
            </a:r>
            <a:endParaRPr lang="en-US"/>
          </a:p>
          <a:p>
            <a:endParaRPr lang="en-US"/>
          </a:p>
        </p:txBody>
      </p:sp>
    </p:spTree>
    <p:extLst>
      <p:ext uri="{BB962C8B-B14F-4D97-AF65-F5344CB8AC3E}">
        <p14:creationId xmlns:p14="http://schemas.microsoft.com/office/powerpoint/2010/main" val="57161560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
            <a:ext cx="12192005" cy="6858003"/>
          </a:xfrm>
          <a:prstGeom prst="rect">
            <a:avLst/>
          </a:prstGeom>
        </p:spPr>
      </p:pic>
      <p:sp>
        <p:nvSpPr>
          <p:cNvPr id="6" name="Title 1"/>
          <p:cNvSpPr txBox="1">
            <a:spLocks/>
          </p:cNvSpPr>
          <p:nvPr/>
        </p:nvSpPr>
        <p:spPr>
          <a:xfrm>
            <a:off x="1053737" y="192261"/>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Next Steps for </a:t>
            </a:r>
            <a:br>
              <a:rPr lang="en-US"/>
            </a:br>
            <a:r>
              <a:rPr lang="en-US" b="1">
                <a:solidFill>
                  <a:schemeClr val="accent1"/>
                </a:solidFill>
              </a:rPr>
              <a:t>First-time-to-College Students</a:t>
            </a:r>
          </a:p>
        </p:txBody>
      </p:sp>
      <p:sp>
        <p:nvSpPr>
          <p:cNvPr id="7" name="Content Placeholder 2"/>
          <p:cNvSpPr txBox="1">
            <a:spLocks/>
          </p:cNvSpPr>
          <p:nvPr/>
        </p:nvSpPr>
        <p:spPr>
          <a:xfrm>
            <a:off x="1053737" y="1751391"/>
            <a:ext cx="10058400" cy="441959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a:hlinkClick r:id="rId3"/>
              </a:rPr>
              <a:t>Register for courses </a:t>
            </a:r>
            <a:r>
              <a:rPr lang="en-US"/>
              <a:t>for the upcoming quarter, including the First Year Seminar (FYS).</a:t>
            </a:r>
          </a:p>
          <a:p>
            <a:pPr lvl="2"/>
            <a:r>
              <a:rPr lang="en-US" sz="2200">
                <a:hlinkClick r:id="rId4"/>
              </a:rPr>
              <a:t>FYS</a:t>
            </a:r>
            <a:r>
              <a:rPr lang="en-US" sz="2200"/>
              <a:t> is a required course for new students within AAS-DTA.</a:t>
            </a:r>
          </a:p>
          <a:p>
            <a:pPr marL="457200" indent="-457200">
              <a:buFont typeface="+mj-lt"/>
              <a:buAutoNum type="arabicPeriod"/>
            </a:pPr>
            <a:r>
              <a:rPr lang="en-US">
                <a:hlinkClick r:id="rId5"/>
              </a:rPr>
              <a:t>Purchase a parking permit</a:t>
            </a:r>
            <a:r>
              <a:rPr lang="en-US"/>
              <a:t> via the Public Safety website, if you plan to drive to campus</a:t>
            </a:r>
            <a:endParaRPr lang="en-US">
              <a:cs typeface="Calibri"/>
            </a:endParaRPr>
          </a:p>
          <a:p>
            <a:pPr marL="457200" indent="-457200">
              <a:buFont typeface="+mj-lt"/>
              <a:buAutoNum type="arabicPeriod"/>
            </a:pPr>
            <a:r>
              <a:rPr lang="en-US"/>
              <a:t>Familiarize yourself with </a:t>
            </a:r>
            <a:r>
              <a:rPr lang="en-US">
                <a:hlinkClick r:id="rId6"/>
              </a:rPr>
              <a:t>Canvas</a:t>
            </a:r>
            <a:r>
              <a:rPr lang="en-US"/>
              <a:t> (our online learning system) and view the tutorial</a:t>
            </a:r>
            <a:endParaRPr lang="en-US">
              <a:cs typeface="Calibri"/>
            </a:endParaRPr>
          </a:p>
          <a:p>
            <a:pPr marL="457200" indent="-457200">
              <a:buFont typeface="+mj-lt"/>
              <a:buAutoNum type="arabicPeriod"/>
            </a:pPr>
            <a:r>
              <a:rPr lang="en-US"/>
              <a:t> </a:t>
            </a:r>
            <a:r>
              <a:rPr lang="en-US">
                <a:hlinkClick r:id="rId7"/>
              </a:rPr>
              <a:t>Sign up for emergency alerts </a:t>
            </a:r>
            <a:r>
              <a:rPr lang="en-US"/>
              <a:t>through BC Alerts</a:t>
            </a:r>
            <a:endParaRPr lang="en-US">
              <a:cs typeface="Calibri"/>
            </a:endParaRPr>
          </a:p>
          <a:p>
            <a:pPr marL="457200" indent="-457200">
              <a:buFont typeface="+mj-lt"/>
              <a:buAutoNum type="arabicPeriod"/>
            </a:pPr>
            <a:r>
              <a:rPr lang="en-US"/>
              <a:t>During the next quarter, </a:t>
            </a:r>
            <a:r>
              <a:rPr lang="en-US">
                <a:hlinkClick r:id="rId8"/>
              </a:rPr>
              <a:t>schedule an academic advising appointment </a:t>
            </a:r>
            <a:r>
              <a:rPr lang="en-US"/>
              <a:t>to plan for future quarters. Plan early, and </a:t>
            </a:r>
            <a:r>
              <a:rPr lang="en-US" b="1"/>
              <a:t>DO NOT </a:t>
            </a:r>
            <a:r>
              <a:rPr lang="en-US"/>
              <a:t>wait until your registration date to schedule an appointment! </a:t>
            </a:r>
          </a:p>
        </p:txBody>
      </p:sp>
    </p:spTree>
    <p:extLst>
      <p:ext uri="{BB962C8B-B14F-4D97-AF65-F5344CB8AC3E}">
        <p14:creationId xmlns:p14="http://schemas.microsoft.com/office/powerpoint/2010/main" val="146572319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
            <a:ext cx="12192005" cy="6858003"/>
          </a:xfrm>
          <a:prstGeom prst="rect">
            <a:avLst/>
          </a:prstGeom>
        </p:spPr>
      </p:pic>
      <p:sp>
        <p:nvSpPr>
          <p:cNvPr id="6" name="Title 1"/>
          <p:cNvSpPr txBox="1">
            <a:spLocks/>
          </p:cNvSpPr>
          <p:nvPr/>
        </p:nvSpPr>
        <p:spPr>
          <a:xfrm>
            <a:off x="988423" y="221288"/>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Next Steps for </a:t>
            </a:r>
            <a:br>
              <a:rPr lang="en-US"/>
            </a:br>
            <a:r>
              <a:rPr lang="en-US" b="1">
                <a:solidFill>
                  <a:schemeClr val="accent1"/>
                </a:solidFill>
              </a:rPr>
              <a:t>Students with Prior College</a:t>
            </a:r>
            <a:r>
              <a:rPr lang="en-US"/>
              <a:t> </a:t>
            </a:r>
            <a:r>
              <a:rPr lang="en-US" b="1">
                <a:solidFill>
                  <a:schemeClr val="accent1"/>
                </a:solidFill>
              </a:rPr>
              <a:t>Credit</a:t>
            </a:r>
          </a:p>
        </p:txBody>
      </p:sp>
      <p:sp>
        <p:nvSpPr>
          <p:cNvPr id="7" name="Content Placeholder 2"/>
          <p:cNvSpPr txBox="1">
            <a:spLocks/>
          </p:cNvSpPr>
          <p:nvPr/>
        </p:nvSpPr>
        <p:spPr>
          <a:xfrm>
            <a:off x="988423" y="1784555"/>
            <a:ext cx="10058400" cy="398206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mj-lt"/>
              <a:buAutoNum type="arabicPeriod"/>
            </a:pPr>
            <a:r>
              <a:rPr lang="en-US" sz="2400" b="1"/>
              <a:t>If you completed prerequisite courses at another college/university, </a:t>
            </a:r>
            <a:r>
              <a:rPr lang="en-US" sz="2400" b="1">
                <a:hlinkClick r:id="rId3"/>
              </a:rPr>
              <a:t>get prerequisites cleared </a:t>
            </a:r>
            <a:r>
              <a:rPr lang="en-US" sz="2400" b="1"/>
              <a:t>for BC classes</a:t>
            </a:r>
          </a:p>
          <a:p>
            <a:pPr lvl="1"/>
            <a:r>
              <a:rPr lang="en-US" b="1">
                <a:hlinkClick r:id="rId4"/>
              </a:rPr>
              <a:t>Submit Qualifying Test Scores, High School or Prior College Transcripts</a:t>
            </a:r>
            <a:endParaRPr lang="en-US"/>
          </a:p>
          <a:p>
            <a:pPr lvl="1"/>
            <a:r>
              <a:rPr lang="en-US" b="1">
                <a:hlinkClick r:id="rId4"/>
              </a:rPr>
              <a:t>Placement Testing</a:t>
            </a:r>
            <a:endParaRPr lang="en-US"/>
          </a:p>
          <a:p>
            <a:pPr marL="514350" indent="-514350">
              <a:buFont typeface="+mj-lt"/>
              <a:buAutoNum type="arabicPeriod"/>
            </a:pPr>
            <a:r>
              <a:rPr lang="en-US"/>
              <a:t>Available online, use this link to submit your request </a:t>
            </a:r>
            <a:r>
              <a:rPr lang="en-US" sz="2400" b="1"/>
              <a:t>To transfer your prior college credits, if any, request your official transcripts to be sent to BC </a:t>
            </a:r>
            <a:r>
              <a:rPr lang="en-US" sz="2400" b="1" i="1"/>
              <a:t>AND</a:t>
            </a:r>
            <a:r>
              <a:rPr lang="en-US" sz="2400" b="1"/>
              <a:t> </a:t>
            </a:r>
            <a:r>
              <a:rPr lang="en-US" sz="2400" b="1">
                <a:hlinkClick r:id="rId5"/>
              </a:rPr>
              <a:t>submit a request for an official evaluation</a:t>
            </a:r>
            <a:endParaRPr lang="en-US" sz="2400" b="1"/>
          </a:p>
          <a:p>
            <a:pPr marL="457200" indent="-457200">
              <a:buFont typeface="+mj-lt"/>
              <a:buAutoNum type="arabicPeriod"/>
            </a:pPr>
            <a:endParaRPr lang="en-US" sz="2400" b="1"/>
          </a:p>
          <a:p>
            <a:pPr marL="0" indent="0">
              <a:buNone/>
            </a:pPr>
            <a:endParaRPr lang="en-US"/>
          </a:p>
        </p:txBody>
      </p:sp>
    </p:spTree>
    <p:extLst>
      <p:ext uri="{BB962C8B-B14F-4D97-AF65-F5344CB8AC3E}">
        <p14:creationId xmlns:p14="http://schemas.microsoft.com/office/powerpoint/2010/main" val="410143181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3"/>
          </a:xfrm>
          <a:prstGeom prst="rect">
            <a:avLst/>
          </a:prstGeom>
        </p:spPr>
      </p:pic>
      <p:pic>
        <p:nvPicPr>
          <p:cNvPr id="3" name="Picture 2"/>
          <p:cNvPicPr>
            <a:picLocks noChangeAspect="1"/>
          </p:cNvPicPr>
          <p:nvPr/>
        </p:nvPicPr>
        <p:blipFill>
          <a:blip r:embed="rId4"/>
          <a:stretch>
            <a:fillRect/>
          </a:stretch>
        </p:blipFill>
        <p:spPr>
          <a:xfrm>
            <a:off x="1473199" y="1011981"/>
            <a:ext cx="9129485" cy="5040874"/>
          </a:xfrm>
          <a:prstGeom prst="rect">
            <a:avLst/>
          </a:prstGeom>
        </p:spPr>
      </p:pic>
      <p:sp>
        <p:nvSpPr>
          <p:cNvPr id="6"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Quantitative/Symbolic Reasoning (QSR)</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 y="0"/>
            <a:ext cx="12192000" cy="6858000"/>
          </a:xfrm>
          <a:prstGeom prst="rect">
            <a:avLst/>
          </a:prstGeom>
        </p:spPr>
      </p:pic>
      <p:sp>
        <p:nvSpPr>
          <p:cNvPr id="7" name="Title 1"/>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Transferring credits to BC </a:t>
            </a:r>
          </a:p>
        </p:txBody>
      </p:sp>
      <p:sp>
        <p:nvSpPr>
          <p:cNvPr id="4" name="Rectangle 3"/>
          <p:cNvSpPr/>
          <p:nvPr/>
        </p:nvSpPr>
        <p:spPr>
          <a:xfrm>
            <a:off x="1155699" y="1228397"/>
            <a:ext cx="9880602" cy="4401205"/>
          </a:xfrm>
          <a:prstGeom prst="rect">
            <a:avLst/>
          </a:prstGeom>
        </p:spPr>
        <p:txBody>
          <a:bodyPr wrap="square">
            <a:spAutoFit/>
          </a:bodyPr>
          <a:lstStyle/>
          <a:p>
            <a:endParaRPr lang="en-US" sz="2800"/>
          </a:p>
          <a:p>
            <a:pPr>
              <a:buFont typeface="Arial" panose="020B0604020202020204" pitchFamily="34" charset="0"/>
              <a:buChar char="•"/>
            </a:pPr>
            <a:r>
              <a:rPr lang="en-US" sz="2800"/>
              <a:t>Credit from courses taken at another college</a:t>
            </a:r>
          </a:p>
          <a:p>
            <a:pPr>
              <a:buFont typeface="Arial" panose="020B0604020202020204" pitchFamily="34" charset="0"/>
              <a:buChar char="•"/>
            </a:pPr>
            <a:r>
              <a:rPr lang="en-US" sz="2800"/>
              <a:t>International Credit</a:t>
            </a:r>
          </a:p>
          <a:p>
            <a:pPr>
              <a:buFont typeface="Arial" panose="020B0604020202020204" pitchFamily="34" charset="0"/>
              <a:buChar char="•"/>
            </a:pPr>
            <a:r>
              <a:rPr lang="en-US" sz="2800"/>
              <a:t>Advanced Placement (AP) and International Baccalaureate (IB) scores</a:t>
            </a:r>
          </a:p>
          <a:p>
            <a:pPr>
              <a:buFont typeface="Arial" panose="020B0604020202020204" pitchFamily="34" charset="0"/>
              <a:buChar char="•"/>
            </a:pPr>
            <a:r>
              <a:rPr lang="en-US" sz="2800"/>
              <a:t>Military Training</a:t>
            </a:r>
          </a:p>
          <a:p>
            <a:pPr>
              <a:buFont typeface="Arial" panose="020B0604020202020204" pitchFamily="34" charset="0"/>
              <a:buChar char="•"/>
            </a:pPr>
            <a:r>
              <a:rPr lang="en-US" sz="2800"/>
              <a:t>Health or Industry certifications</a:t>
            </a:r>
          </a:p>
          <a:p>
            <a:pPr>
              <a:buFont typeface="Arial" panose="020B0604020202020204" pitchFamily="34" charset="0"/>
              <a:buChar char="•"/>
            </a:pPr>
            <a:r>
              <a:rPr lang="en-US" sz="2800"/>
              <a:t>Work or life experience </a:t>
            </a:r>
          </a:p>
          <a:p>
            <a:endParaRPr lang="en-US" sz="2800"/>
          </a:p>
          <a:p>
            <a:pPr algn="ctr"/>
            <a:r>
              <a:rPr lang="en-US" sz="2800" b="1" i="1"/>
              <a:t>To learn more, please visit our </a:t>
            </a:r>
            <a:r>
              <a:rPr lang="en-US" sz="2800" b="1" i="1" u="sng">
                <a:solidFill>
                  <a:srgbClr val="0073AE"/>
                </a:solidFill>
                <a:hlinkClick r:id="rId6"/>
              </a:rPr>
              <a:t>Transfer Credit page.</a:t>
            </a:r>
            <a:endParaRPr lang="en-US" sz="2800" b="1" i="1">
              <a:effectLst/>
            </a:endParaRPr>
          </a:p>
        </p:txBody>
      </p:sp>
    </p:spTree>
    <p:extLst>
      <p:ext uri="{BB962C8B-B14F-4D97-AF65-F5344CB8AC3E}">
        <p14:creationId xmlns:p14="http://schemas.microsoft.com/office/powerpoint/2010/main" val="148464762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5" cy="6858003"/>
          </a:xfrm>
          <a:prstGeom prst="rect">
            <a:avLst/>
          </a:prstGeom>
        </p:spPr>
      </p:pic>
      <p:sp>
        <p:nvSpPr>
          <p:cNvPr id="4"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CANVAS</a:t>
            </a:r>
          </a:p>
        </p:txBody>
      </p:sp>
      <p:sp>
        <p:nvSpPr>
          <p:cNvPr id="5" name="Rectangle 4"/>
          <p:cNvSpPr/>
          <p:nvPr/>
        </p:nvSpPr>
        <p:spPr>
          <a:xfrm>
            <a:off x="874488" y="1029474"/>
            <a:ext cx="10443028" cy="707886"/>
          </a:xfrm>
          <a:prstGeom prst="rect">
            <a:avLst/>
          </a:prstGeom>
        </p:spPr>
        <p:txBody>
          <a:bodyPr wrap="square">
            <a:spAutoFit/>
          </a:bodyPr>
          <a:lstStyle/>
          <a:p>
            <a:r>
              <a:rPr lang="en-US" sz="2000"/>
              <a:t>Canvas is the Learning Management System or "LMS" for delivery of online classes at Bellevue College.</a:t>
            </a:r>
          </a:p>
        </p:txBody>
      </p:sp>
      <p:sp>
        <p:nvSpPr>
          <p:cNvPr id="6" name="Rectangle 5"/>
          <p:cNvSpPr/>
          <p:nvPr/>
        </p:nvSpPr>
        <p:spPr>
          <a:xfrm>
            <a:off x="865309" y="3944871"/>
            <a:ext cx="10624456" cy="1938992"/>
          </a:xfrm>
          <a:prstGeom prst="rect">
            <a:avLst/>
          </a:prstGeom>
        </p:spPr>
        <p:txBody>
          <a:bodyPr wrap="square">
            <a:spAutoFit/>
          </a:bodyPr>
          <a:lstStyle/>
          <a:p>
            <a:pPr marL="342900" indent="-342900">
              <a:buFont typeface="Arial" panose="020B0604020202020204" pitchFamily="34" charset="0"/>
              <a:buChar char="•"/>
            </a:pPr>
            <a:r>
              <a:rPr lang="en-US" sz="2000"/>
              <a:t>There are online </a:t>
            </a:r>
            <a:r>
              <a:rPr lang="en-US" sz="2000">
                <a:hlinkClick r:id="rId4"/>
              </a:rPr>
              <a:t>workshops</a:t>
            </a:r>
            <a:r>
              <a:rPr lang="en-US" sz="2000"/>
              <a:t> that help you familiarize with CANVAS </a:t>
            </a:r>
          </a:p>
          <a:p>
            <a:pPr marL="342900" indent="-342900">
              <a:buFont typeface="Arial" panose="020B0604020202020204" pitchFamily="34" charset="0"/>
              <a:buChar char="•"/>
            </a:pPr>
            <a:r>
              <a:rPr lang="en-US" sz="2000"/>
              <a:t>When you register for a course, it might take up to 24 hours  for you to get access to your Canvas.</a:t>
            </a:r>
          </a:p>
          <a:p>
            <a:endParaRPr lang="en-US" sz="2000" b="1"/>
          </a:p>
          <a:p>
            <a:r>
              <a:rPr lang="en-US" sz="2000" b="1"/>
              <a:t>Canvas Help</a:t>
            </a:r>
          </a:p>
          <a:p>
            <a:pPr>
              <a:buFont typeface="+mj-lt"/>
              <a:buAutoNum type="arabicPeriod"/>
            </a:pPr>
            <a:r>
              <a:rPr lang="en-US" sz="2000"/>
              <a:t>Contact your teacher to make sure you have been added to the group.</a:t>
            </a:r>
          </a:p>
          <a:p>
            <a:pPr>
              <a:buFont typeface="+mj-lt"/>
              <a:buAutoNum type="arabicPeriod"/>
            </a:pPr>
            <a:r>
              <a:rPr lang="en-US" sz="2000">
                <a:hlinkClick r:id="rId5"/>
              </a:rPr>
              <a:t>Request Canvas Help  (Links to an external site.)</a:t>
            </a:r>
            <a:r>
              <a:rPr lang="en-US" sz="2000"/>
              <a:t>or call Service Desk @ 425-564-4357</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024" y="1658739"/>
            <a:ext cx="8522447" cy="2142295"/>
          </a:xfrm>
          <a:prstGeom prst="rect">
            <a:avLst/>
          </a:prstGeom>
        </p:spPr>
      </p:pic>
    </p:spTree>
    <p:extLst>
      <p:ext uri="{BB962C8B-B14F-4D97-AF65-F5344CB8AC3E}">
        <p14:creationId xmlns:p14="http://schemas.microsoft.com/office/powerpoint/2010/main" val="170804131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3"/>
          </a:xfrm>
          <a:prstGeom prst="rect">
            <a:avLst/>
          </a:prstGeom>
        </p:spPr>
      </p:pic>
      <p:sp>
        <p:nvSpPr>
          <p:cNvPr id="3"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Which Classes Should I Take?</a:t>
            </a:r>
          </a:p>
        </p:txBody>
      </p:sp>
      <p:sp>
        <p:nvSpPr>
          <p:cNvPr id="4" name="Content Placeholder 2"/>
          <p:cNvSpPr txBox="1">
            <a:spLocks/>
          </p:cNvSpPr>
          <p:nvPr/>
        </p:nvSpPr>
        <p:spPr>
          <a:xfrm>
            <a:off x="1097280" y="2625213"/>
            <a:ext cx="10058400" cy="2045110"/>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sz="3200"/>
              <a:t>See the </a:t>
            </a:r>
          </a:p>
          <a:p>
            <a:pPr marL="0" indent="0" algn="ctr">
              <a:buFont typeface="Arial"/>
              <a:buNone/>
            </a:pPr>
            <a:r>
              <a:rPr lang="en-US" sz="3200" b="1" i="1">
                <a:solidFill>
                  <a:srgbClr val="FF0000"/>
                </a:solidFill>
                <a:hlinkClick r:id="rId4"/>
              </a:rPr>
              <a:t>First Quarter Course Recommendations </a:t>
            </a:r>
            <a:endParaRPr lang="en-US" sz="3200" b="1" i="1">
              <a:solidFill>
                <a:srgbClr val="FF0000"/>
              </a:solidFill>
            </a:endParaRPr>
          </a:p>
          <a:p>
            <a:pPr marL="0" indent="0" algn="ctr">
              <a:buNone/>
            </a:pPr>
            <a:r>
              <a:rPr lang="en-US" sz="3200"/>
              <a:t>handout on the </a:t>
            </a:r>
            <a:r>
              <a:rPr lang="en-US" sz="3200">
                <a:hlinkClick r:id="rId5"/>
              </a:rPr>
              <a:t>Academic Advising website</a:t>
            </a:r>
            <a:endParaRPr lang="en-US" sz="3200"/>
          </a:p>
        </p:txBody>
      </p:sp>
    </p:spTree>
    <p:extLst>
      <p:ext uri="{BB962C8B-B14F-4D97-AF65-F5344CB8AC3E}">
        <p14:creationId xmlns:p14="http://schemas.microsoft.com/office/powerpoint/2010/main" val="1234346601"/>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
            <a:ext cx="12192005" cy="6858003"/>
          </a:xfrm>
          <a:prstGeom prst="rect">
            <a:avLst/>
          </a:prstGeom>
        </p:spPr>
      </p:pic>
      <p:sp>
        <p:nvSpPr>
          <p:cNvPr id="3"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Now…Let’s Register!</a:t>
            </a:r>
          </a:p>
        </p:txBody>
      </p:sp>
      <p:sp>
        <p:nvSpPr>
          <p:cNvPr id="4" name="Text Placeholder 3"/>
          <p:cNvSpPr txBox="1">
            <a:spLocks/>
          </p:cNvSpPr>
          <p:nvPr/>
        </p:nvSpPr>
        <p:spPr>
          <a:xfrm>
            <a:off x="2734407" y="1191369"/>
            <a:ext cx="5917223" cy="736282"/>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a:t>To Select Classes and register …</a:t>
            </a:r>
          </a:p>
        </p:txBody>
      </p:sp>
      <p:sp>
        <p:nvSpPr>
          <p:cNvPr id="5" name="Rectangle 4"/>
          <p:cNvSpPr/>
          <p:nvPr/>
        </p:nvSpPr>
        <p:spPr>
          <a:xfrm>
            <a:off x="2650962" y="1927651"/>
            <a:ext cx="7118555" cy="2246769"/>
          </a:xfrm>
          <a:prstGeom prst="rect">
            <a:avLst/>
          </a:prstGeom>
        </p:spPr>
        <p:txBody>
          <a:bodyPr wrap="square">
            <a:spAutoFit/>
          </a:bodyPr>
          <a:lstStyle/>
          <a:p>
            <a:pPr marL="457200" indent="-457200">
              <a:buAutoNum type="arabicPeriod"/>
            </a:pPr>
            <a:r>
              <a:rPr lang="en-US" sz="2800"/>
              <a:t>Log in to your computer using your </a:t>
            </a:r>
            <a:r>
              <a:rPr lang="en-US" sz="2800" err="1">
                <a:hlinkClick r:id="rId4"/>
              </a:rPr>
              <a:t>ctcLink</a:t>
            </a:r>
            <a:r>
              <a:rPr lang="en-US" sz="2800">
                <a:hlinkClick r:id="rId4"/>
              </a:rPr>
              <a:t> ID and password</a:t>
            </a:r>
            <a:endParaRPr lang="en-US" sz="2800"/>
          </a:p>
          <a:p>
            <a:pPr marL="457200" indent="-457200">
              <a:buAutoNum type="arabicPeriod"/>
            </a:pPr>
            <a:r>
              <a:rPr lang="en-US" sz="2800"/>
              <a:t>Visit </a:t>
            </a:r>
            <a:r>
              <a:rPr lang="en-US" sz="2800">
                <a:hlinkClick r:id="rId5"/>
              </a:rPr>
              <a:t>www.bellevuecollege.edu</a:t>
            </a:r>
            <a:endParaRPr lang="en-US" sz="2800"/>
          </a:p>
          <a:p>
            <a:pPr marL="457200" indent="-457200">
              <a:buAutoNum type="arabicPeriod"/>
            </a:pPr>
            <a:r>
              <a:rPr lang="en-US" sz="2800"/>
              <a:t>Click on “</a:t>
            </a:r>
            <a:r>
              <a:rPr lang="en-US" sz="2800">
                <a:solidFill>
                  <a:schemeClr val="accent2"/>
                </a:solidFill>
                <a:hlinkClick r:id="rId6"/>
              </a:rPr>
              <a:t>Classes</a:t>
            </a:r>
            <a:r>
              <a:rPr lang="en-US" sz="2800"/>
              <a:t>” on the top right</a:t>
            </a:r>
          </a:p>
          <a:p>
            <a:pPr marL="457200" indent="-457200">
              <a:buAutoNum type="arabicPeriod"/>
            </a:pPr>
            <a:r>
              <a:rPr lang="en-US" sz="2800"/>
              <a:t>Add to Cart and Enroll! </a:t>
            </a:r>
          </a:p>
        </p:txBody>
      </p:sp>
      <p:sp>
        <p:nvSpPr>
          <p:cNvPr id="7" name="TextBox 6"/>
          <p:cNvSpPr txBox="1"/>
          <p:nvPr/>
        </p:nvSpPr>
        <p:spPr>
          <a:xfrm>
            <a:off x="1097280" y="4795598"/>
            <a:ext cx="10486572" cy="830997"/>
          </a:xfrm>
          <a:prstGeom prst="rect">
            <a:avLst/>
          </a:prstGeom>
          <a:noFill/>
        </p:spPr>
        <p:txBody>
          <a:bodyPr wrap="square" rtlCol="0">
            <a:spAutoFit/>
          </a:bodyPr>
          <a:lstStyle/>
          <a:p>
            <a:r>
              <a:rPr lang="en-US" sz="2400" i="1">
                <a:solidFill>
                  <a:srgbClr val="FF0000"/>
                </a:solidFill>
              </a:rPr>
              <a:t>*If you need assistance, please ask a question in the chat</a:t>
            </a:r>
          </a:p>
          <a:p>
            <a:r>
              <a:rPr lang="en-US" sz="2400" i="1">
                <a:solidFill>
                  <a:srgbClr val="FF0000"/>
                </a:solidFill>
              </a:rPr>
              <a:t>*If your account is blocked submit a ticket: www2.bellevuecollege.edu/sc-requests/</a:t>
            </a:r>
          </a:p>
        </p:txBody>
      </p:sp>
    </p:spTree>
    <p:extLst>
      <p:ext uri="{BB962C8B-B14F-4D97-AF65-F5344CB8AC3E}">
        <p14:creationId xmlns:p14="http://schemas.microsoft.com/office/powerpoint/2010/main" val="103333418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Registration Steps!</a:t>
            </a:r>
          </a:p>
        </p:txBody>
      </p:sp>
      <p:sp>
        <p:nvSpPr>
          <p:cNvPr id="3" name="Rectangle 2"/>
          <p:cNvSpPr/>
          <p:nvPr/>
        </p:nvSpPr>
        <p:spPr>
          <a:xfrm>
            <a:off x="628731" y="1233059"/>
            <a:ext cx="7118555" cy="523220"/>
          </a:xfrm>
          <a:prstGeom prst="rect">
            <a:avLst/>
          </a:prstGeom>
        </p:spPr>
        <p:txBody>
          <a:bodyPr wrap="square">
            <a:spAutoFit/>
          </a:bodyPr>
          <a:lstStyle/>
          <a:p>
            <a:r>
              <a:rPr lang="en-US" sz="2800"/>
              <a:t>1.  Log in: to your computer using your </a:t>
            </a:r>
            <a:r>
              <a:rPr lang="en-US" sz="2800" err="1">
                <a:hlinkClick r:id="rId2"/>
              </a:rPr>
              <a:t>ctcLink</a:t>
            </a:r>
            <a:endParaRPr lang="en-US" sz="28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35" y="2198298"/>
            <a:ext cx="5560650" cy="35584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628" y="2198298"/>
            <a:ext cx="6015634" cy="3558465"/>
          </a:xfrm>
          <a:prstGeom prst="rect">
            <a:avLst/>
          </a:prstGeom>
        </p:spPr>
      </p:pic>
    </p:spTree>
    <p:extLst>
      <p:ext uri="{BB962C8B-B14F-4D97-AF65-F5344CB8AC3E}">
        <p14:creationId xmlns:p14="http://schemas.microsoft.com/office/powerpoint/2010/main" val="16472469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55" y="2127738"/>
            <a:ext cx="5644660" cy="3429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216" y="2127738"/>
            <a:ext cx="6016870" cy="3429000"/>
          </a:xfrm>
          <a:prstGeom prst="rect">
            <a:avLst/>
          </a:prstGeom>
        </p:spPr>
      </p:pic>
      <p:sp>
        <p:nvSpPr>
          <p:cNvPr id="4"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Registration Steps!</a:t>
            </a:r>
          </a:p>
        </p:txBody>
      </p:sp>
      <p:sp>
        <p:nvSpPr>
          <p:cNvPr id="5" name="Rectangle 4"/>
          <p:cNvSpPr/>
          <p:nvPr/>
        </p:nvSpPr>
        <p:spPr>
          <a:xfrm>
            <a:off x="628731" y="1233059"/>
            <a:ext cx="7118555" cy="523220"/>
          </a:xfrm>
          <a:prstGeom prst="rect">
            <a:avLst/>
          </a:prstGeom>
        </p:spPr>
        <p:txBody>
          <a:bodyPr wrap="square">
            <a:spAutoFit/>
          </a:bodyPr>
          <a:lstStyle/>
          <a:p>
            <a:r>
              <a:rPr lang="en-US" sz="2800"/>
              <a:t>2.  Class Search</a:t>
            </a:r>
          </a:p>
        </p:txBody>
      </p:sp>
    </p:spTree>
    <p:extLst>
      <p:ext uri="{BB962C8B-B14F-4D97-AF65-F5344CB8AC3E}">
        <p14:creationId xmlns:p14="http://schemas.microsoft.com/office/powerpoint/2010/main" val="1739300044"/>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7280" y="286604"/>
            <a:ext cx="10058400" cy="7508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Registration Steps!</a:t>
            </a:r>
          </a:p>
        </p:txBody>
      </p:sp>
      <p:sp>
        <p:nvSpPr>
          <p:cNvPr id="3" name="Rectangle 2"/>
          <p:cNvSpPr/>
          <p:nvPr/>
        </p:nvSpPr>
        <p:spPr>
          <a:xfrm>
            <a:off x="628731" y="1233059"/>
            <a:ext cx="10009961" cy="523220"/>
          </a:xfrm>
          <a:prstGeom prst="rect">
            <a:avLst/>
          </a:prstGeom>
        </p:spPr>
        <p:txBody>
          <a:bodyPr wrap="square">
            <a:spAutoFit/>
          </a:bodyPr>
          <a:lstStyle/>
          <a:p>
            <a:r>
              <a:rPr lang="en-US" sz="2800"/>
              <a:t>3.  Select Course and Add to Planer, Add to Cart, or Enroll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76" y="2072866"/>
            <a:ext cx="5785339" cy="387740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316" y="2072866"/>
            <a:ext cx="6057901" cy="3877408"/>
          </a:xfrm>
          <a:prstGeom prst="rect">
            <a:avLst/>
          </a:prstGeom>
        </p:spPr>
      </p:pic>
    </p:spTree>
    <p:extLst>
      <p:ext uri="{BB962C8B-B14F-4D97-AF65-F5344CB8AC3E}">
        <p14:creationId xmlns:p14="http://schemas.microsoft.com/office/powerpoint/2010/main" val="250956734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9" y="26894"/>
            <a:ext cx="12192000" cy="6858000"/>
          </a:xfrm>
          <a:prstGeom prst="rect">
            <a:avLst/>
          </a:prstGeom>
        </p:spPr>
      </p:pic>
      <p:sp>
        <p:nvSpPr>
          <p:cNvPr id="3" name="TextBox 2">
            <a:extLst>
              <a:ext uri="{FF2B5EF4-FFF2-40B4-BE49-F238E27FC236}">
                <a16:creationId xmlns:a16="http://schemas.microsoft.com/office/drawing/2014/main" id="{8943987A-F2B0-4285-B1AF-0F63AE742B72}"/>
              </a:ext>
            </a:extLst>
          </p:cNvPr>
          <p:cNvSpPr txBox="1"/>
          <p:nvPr/>
        </p:nvSpPr>
        <p:spPr>
          <a:xfrm>
            <a:off x="2690791" y="3454170"/>
            <a:ext cx="8253046"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cs typeface="Calibri"/>
            </a:endParaRPr>
          </a:p>
        </p:txBody>
      </p:sp>
      <p:sp>
        <p:nvSpPr>
          <p:cNvPr id="4"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Learning Outcomes</a:t>
            </a:r>
          </a:p>
        </p:txBody>
      </p:sp>
      <p:sp>
        <p:nvSpPr>
          <p:cNvPr id="5" name="Content Placeholder 2"/>
          <p:cNvSpPr txBox="1">
            <a:spLocks/>
          </p:cNvSpPr>
          <p:nvPr/>
        </p:nvSpPr>
        <p:spPr>
          <a:xfrm>
            <a:off x="1097280" y="1228726"/>
            <a:ext cx="10058400" cy="4548244"/>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400" b="1">
                <a:solidFill>
                  <a:schemeClr val="tx2"/>
                </a:solidFill>
              </a:rPr>
              <a:t>After today’s orientation, you should be able to do the following:</a:t>
            </a:r>
          </a:p>
          <a:p>
            <a:pPr marL="457200" indent="-457200">
              <a:buFont typeface="+mj-lt"/>
              <a:buAutoNum type="arabicPeriod"/>
            </a:pPr>
            <a:r>
              <a:rPr lang="en-US" sz="2400"/>
              <a:t>Identify which English and math classes you have placed into </a:t>
            </a:r>
          </a:p>
          <a:p>
            <a:pPr marL="457200" indent="-457200">
              <a:buFont typeface="+mj-lt"/>
              <a:buAutoNum type="arabicPeriod"/>
            </a:pPr>
            <a:r>
              <a:rPr lang="en-US" sz="2400"/>
              <a:t>Differences between </a:t>
            </a:r>
            <a:r>
              <a:rPr lang="en-US" sz="2400" b="1"/>
              <a:t>university transfer degrees </a:t>
            </a:r>
            <a:r>
              <a:rPr lang="en-US" sz="2400"/>
              <a:t>and </a:t>
            </a:r>
            <a:r>
              <a:rPr lang="en-US" sz="2400" b="1"/>
              <a:t>professional/technical degrees</a:t>
            </a:r>
          </a:p>
          <a:p>
            <a:pPr marL="457200" indent="-457200">
              <a:buFont typeface="+mj-lt"/>
              <a:buAutoNum type="arabicPeriod"/>
            </a:pPr>
            <a:r>
              <a:rPr lang="en-US" sz="2400"/>
              <a:t>BC resources </a:t>
            </a:r>
          </a:p>
          <a:p>
            <a:pPr marL="457200" indent="-457200">
              <a:buFont typeface="+mj-lt"/>
              <a:buAutoNum type="arabicPeriod"/>
            </a:pPr>
            <a:r>
              <a:rPr lang="en-US" sz="2400"/>
              <a:t>Classes to take during your first quarter and register for them</a:t>
            </a:r>
          </a:p>
          <a:p>
            <a:pPr marL="457200" indent="-457200">
              <a:buFont typeface="+mj-lt"/>
              <a:buAutoNum type="arabicPeriod"/>
            </a:pPr>
            <a:r>
              <a:rPr lang="en-US" sz="2400"/>
              <a:t>Paying for classes</a:t>
            </a:r>
          </a:p>
          <a:p>
            <a:pPr marL="457200" indent="-457200">
              <a:buFont typeface="+mj-lt"/>
              <a:buAutoNum type="arabicPeriod"/>
            </a:pPr>
            <a:r>
              <a:rPr lang="en-US" sz="2400"/>
              <a:t>Schedule an appointment with an academic advisor</a:t>
            </a:r>
          </a:p>
          <a:p>
            <a:pPr marL="457200" indent="-457200">
              <a:buFont typeface="+mj-lt"/>
              <a:buAutoNum type="arabicPeriod"/>
            </a:pPr>
            <a:r>
              <a:rPr lang="en-US" sz="2400"/>
              <a:t>Complete the Intake Form </a:t>
            </a:r>
          </a:p>
          <a:p>
            <a:pPr marL="457200" indent="-457200">
              <a:buFont typeface="+mj-lt"/>
              <a:buAutoNum type="arabicPeriod"/>
            </a:pPr>
            <a:endParaRPr lang="en-US" sz="2400"/>
          </a:p>
          <a:p>
            <a:pPr marL="457200" indent="-457200">
              <a:buFont typeface="+mj-lt"/>
              <a:buAutoNum type="arabicPeriod"/>
            </a:pPr>
            <a:endParaRPr lang="en-US" sz="2400"/>
          </a:p>
          <a:p>
            <a:endParaRPr lang="en-US"/>
          </a:p>
        </p:txBody>
      </p:sp>
    </p:spTree>
    <p:extLst>
      <p:ext uri="{BB962C8B-B14F-4D97-AF65-F5344CB8AC3E}">
        <p14:creationId xmlns:p14="http://schemas.microsoft.com/office/powerpoint/2010/main" val="323207782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7280" y="286604"/>
            <a:ext cx="10058400" cy="7508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Registration Steps!</a:t>
            </a:r>
          </a:p>
        </p:txBody>
      </p:sp>
      <p:sp>
        <p:nvSpPr>
          <p:cNvPr id="3" name="Rectangle 2"/>
          <p:cNvSpPr/>
          <p:nvPr/>
        </p:nvSpPr>
        <p:spPr>
          <a:xfrm>
            <a:off x="628731" y="1233059"/>
            <a:ext cx="10009961" cy="523220"/>
          </a:xfrm>
          <a:prstGeom prst="rect">
            <a:avLst/>
          </a:prstGeom>
        </p:spPr>
        <p:txBody>
          <a:bodyPr wrap="square">
            <a:spAutoFit/>
          </a:bodyPr>
          <a:lstStyle/>
          <a:p>
            <a:r>
              <a:rPr lang="en-US" sz="2800"/>
              <a:t>4.  Permission Number, Waitlist, or Add more Courses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61" y="2044210"/>
            <a:ext cx="5740401" cy="381586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523" y="2044210"/>
            <a:ext cx="5996355" cy="3815863"/>
          </a:xfrm>
          <a:prstGeom prst="rect">
            <a:avLst/>
          </a:prstGeom>
        </p:spPr>
      </p:pic>
    </p:spTree>
    <p:extLst>
      <p:ext uri="{BB962C8B-B14F-4D97-AF65-F5344CB8AC3E}">
        <p14:creationId xmlns:p14="http://schemas.microsoft.com/office/powerpoint/2010/main" val="112884937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7280" y="286604"/>
            <a:ext cx="10058400" cy="7508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Registration Steps!</a:t>
            </a:r>
          </a:p>
        </p:txBody>
      </p:sp>
      <p:sp>
        <p:nvSpPr>
          <p:cNvPr id="3" name="Rectangle 2"/>
          <p:cNvSpPr/>
          <p:nvPr/>
        </p:nvSpPr>
        <p:spPr>
          <a:xfrm>
            <a:off x="628731" y="1233059"/>
            <a:ext cx="10009961" cy="523220"/>
          </a:xfrm>
          <a:prstGeom prst="rect">
            <a:avLst/>
          </a:prstGeom>
        </p:spPr>
        <p:txBody>
          <a:bodyPr wrap="square">
            <a:spAutoFit/>
          </a:bodyPr>
          <a:lstStyle/>
          <a:p>
            <a:r>
              <a:rPr lang="en-US" sz="2800"/>
              <a:t>5.  Register using your Shopping Cart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363" y="2049695"/>
            <a:ext cx="5816407" cy="38312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3409" y="1854084"/>
            <a:ext cx="5952392" cy="4026877"/>
          </a:xfrm>
          <a:prstGeom prst="rect">
            <a:avLst/>
          </a:prstGeom>
        </p:spPr>
      </p:pic>
    </p:spTree>
    <p:extLst>
      <p:ext uri="{BB962C8B-B14F-4D97-AF65-F5344CB8AC3E}">
        <p14:creationId xmlns:p14="http://schemas.microsoft.com/office/powerpoint/2010/main" val="175300015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478" y="1951890"/>
            <a:ext cx="7795846" cy="4385163"/>
          </a:xfrm>
          <a:prstGeom prst="rect">
            <a:avLst/>
          </a:prstGeom>
        </p:spPr>
      </p:pic>
      <p:sp>
        <p:nvSpPr>
          <p:cNvPr id="3" name="Title 1"/>
          <p:cNvSpPr txBox="1">
            <a:spLocks/>
          </p:cNvSpPr>
          <p:nvPr/>
        </p:nvSpPr>
        <p:spPr>
          <a:xfrm>
            <a:off x="1097280" y="286604"/>
            <a:ext cx="10058400" cy="7508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Registration Steps!</a:t>
            </a:r>
          </a:p>
        </p:txBody>
      </p:sp>
      <p:sp>
        <p:nvSpPr>
          <p:cNvPr id="4" name="Rectangle 3"/>
          <p:cNvSpPr/>
          <p:nvPr/>
        </p:nvSpPr>
        <p:spPr>
          <a:xfrm>
            <a:off x="628731" y="1233059"/>
            <a:ext cx="10009961" cy="523220"/>
          </a:xfrm>
          <a:prstGeom prst="rect">
            <a:avLst/>
          </a:prstGeom>
        </p:spPr>
        <p:txBody>
          <a:bodyPr wrap="square">
            <a:spAutoFit/>
          </a:bodyPr>
          <a:lstStyle/>
          <a:p>
            <a:r>
              <a:rPr lang="en-US" sz="2800"/>
              <a:t>6.  Enrollment Results: Completed!</a:t>
            </a:r>
          </a:p>
        </p:txBody>
      </p:sp>
    </p:spTree>
    <p:extLst>
      <p:ext uri="{BB962C8B-B14F-4D97-AF65-F5344CB8AC3E}">
        <p14:creationId xmlns:p14="http://schemas.microsoft.com/office/powerpoint/2010/main" val="224631304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
            <a:ext cx="12192005" cy="6858003"/>
          </a:xfrm>
          <a:prstGeom prst="rect">
            <a:avLst/>
          </a:prstGeom>
        </p:spPr>
      </p:pic>
      <p:sp>
        <p:nvSpPr>
          <p:cNvPr id="3" name="Title 1"/>
          <p:cNvSpPr txBox="1">
            <a:spLocks/>
          </p:cNvSpPr>
          <p:nvPr/>
        </p:nvSpPr>
        <p:spPr>
          <a:xfrm>
            <a:off x="1066801" y="2870780"/>
            <a:ext cx="10058400" cy="85213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a:solidFill>
                  <a:srgbClr val="002060"/>
                </a:solidFill>
              </a:rPr>
              <a:t>Questions? </a:t>
            </a:r>
          </a:p>
        </p:txBody>
      </p:sp>
    </p:spTree>
    <p:extLst>
      <p:ext uri="{BB962C8B-B14F-4D97-AF65-F5344CB8AC3E}">
        <p14:creationId xmlns:p14="http://schemas.microsoft.com/office/powerpoint/2010/main" val="66911955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9" y="26894"/>
            <a:ext cx="12192000" cy="6858000"/>
          </a:xfrm>
          <a:prstGeom prst="rect">
            <a:avLst/>
          </a:prstGeom>
        </p:spPr>
      </p:pic>
      <p:sp>
        <p:nvSpPr>
          <p:cNvPr id="3" name="TextBox 2">
            <a:extLst>
              <a:ext uri="{FF2B5EF4-FFF2-40B4-BE49-F238E27FC236}">
                <a16:creationId xmlns:a16="http://schemas.microsoft.com/office/drawing/2014/main" id="{8943987A-F2B0-4285-B1AF-0F63AE742B72}"/>
              </a:ext>
            </a:extLst>
          </p:cNvPr>
          <p:cNvSpPr txBox="1"/>
          <p:nvPr/>
        </p:nvSpPr>
        <p:spPr>
          <a:xfrm>
            <a:off x="2690791" y="3454170"/>
            <a:ext cx="8253046"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cs typeface="Calibri"/>
            </a:endParaRPr>
          </a:p>
        </p:txBody>
      </p:sp>
      <p:sp>
        <p:nvSpPr>
          <p:cNvPr id="6" name="Title 1"/>
          <p:cNvSpPr txBox="1">
            <a:spLocks/>
          </p:cNvSpPr>
          <p:nvPr/>
        </p:nvSpPr>
        <p:spPr>
          <a:xfrm>
            <a:off x="1010194" y="983289"/>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Complete the Intake Form</a:t>
            </a:r>
          </a:p>
        </p:txBody>
      </p:sp>
      <p:sp>
        <p:nvSpPr>
          <p:cNvPr id="7" name="Content Placeholder 2"/>
          <p:cNvSpPr txBox="1">
            <a:spLocks/>
          </p:cNvSpPr>
          <p:nvPr/>
        </p:nvSpPr>
        <p:spPr>
          <a:xfrm>
            <a:off x="1010194" y="2542420"/>
            <a:ext cx="10058400" cy="40233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u="sng">
              <a:hlinkClick r:id="rId4"/>
            </a:endParaRPr>
          </a:p>
          <a:p>
            <a:endParaRPr lang="en-US" u="sng">
              <a:hlinkClick r:id="rId4"/>
            </a:endParaRPr>
          </a:p>
          <a:p>
            <a:pPr algn="ctr"/>
            <a:r>
              <a:rPr lang="en-US" sz="3200" u="sng">
                <a:hlinkClick r:id="rId4"/>
              </a:rPr>
              <a:t>https://www.bellevuecollege.edu/intakequestionnaire</a:t>
            </a:r>
            <a:r>
              <a:rPr lang="en-US" sz="3200"/>
              <a:t> </a:t>
            </a:r>
          </a:p>
          <a:p>
            <a:endParaRPr lang="en-US"/>
          </a:p>
        </p:txBody>
      </p:sp>
    </p:spTree>
    <p:extLst>
      <p:ext uri="{BB962C8B-B14F-4D97-AF65-F5344CB8AC3E}">
        <p14:creationId xmlns:p14="http://schemas.microsoft.com/office/powerpoint/2010/main" val="4160074533"/>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
            <a:ext cx="12192005" cy="6858003"/>
          </a:xfrm>
          <a:prstGeom prst="rect">
            <a:avLst/>
          </a:prstGeom>
        </p:spPr>
      </p:pic>
      <p:sp>
        <p:nvSpPr>
          <p:cNvPr id="5" name="Rectangle 4"/>
          <p:cNvSpPr/>
          <p:nvPr/>
        </p:nvSpPr>
        <p:spPr>
          <a:xfrm>
            <a:off x="3596291" y="6213705"/>
            <a:ext cx="4013984" cy="523220"/>
          </a:xfrm>
          <a:prstGeom prst="rect">
            <a:avLst/>
          </a:prstGeom>
        </p:spPr>
        <p:txBody>
          <a:bodyPr wrap="none">
            <a:spAutoFit/>
          </a:bodyPr>
          <a:lstStyle/>
          <a:p>
            <a:r>
              <a:rPr lang="en-US" sz="2800" b="1" i="1">
                <a:solidFill>
                  <a:srgbClr val="C00000"/>
                </a:solidFill>
                <a:hlinkClick r:id="rId4"/>
              </a:rPr>
              <a:t>Learn About BC Pathways</a:t>
            </a:r>
            <a:endParaRPr lang="en-US" sz="2800" b="1" i="1">
              <a:solidFill>
                <a:srgbClr val="C00000"/>
              </a:solidFill>
            </a:endParaRPr>
          </a:p>
        </p:txBody>
      </p:sp>
      <p:pic>
        <p:nvPicPr>
          <p:cNvPr id="4" name="Picture 5">
            <a:extLst>
              <a:ext uri="{FF2B5EF4-FFF2-40B4-BE49-F238E27FC236}">
                <a16:creationId xmlns:a16="http://schemas.microsoft.com/office/drawing/2014/main" id="{073B2482-2614-4646-AD7E-F6302D199F7E}"/>
              </a:ext>
            </a:extLst>
          </p:cNvPr>
          <p:cNvPicPr>
            <a:picLocks noChangeAspect="1"/>
          </p:cNvPicPr>
          <p:nvPr/>
        </p:nvPicPr>
        <p:blipFill>
          <a:blip r:embed="rId5"/>
          <a:stretch>
            <a:fillRect/>
          </a:stretch>
        </p:blipFill>
        <p:spPr>
          <a:xfrm>
            <a:off x="2299261" y="39392"/>
            <a:ext cx="6264648" cy="6218454"/>
          </a:xfrm>
          <a:prstGeom prst="rect">
            <a:avLst/>
          </a:prstGeom>
        </p:spPr>
      </p:pic>
    </p:spTree>
    <p:extLst>
      <p:ext uri="{BB962C8B-B14F-4D97-AF65-F5344CB8AC3E}">
        <p14:creationId xmlns:p14="http://schemas.microsoft.com/office/powerpoint/2010/main" val="67531067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 y="-90492"/>
            <a:ext cx="12192005" cy="6858003"/>
          </a:xfrm>
          <a:prstGeom prst="rect">
            <a:avLst/>
          </a:prstGeom>
        </p:spPr>
      </p:pic>
      <p:sp>
        <p:nvSpPr>
          <p:cNvPr id="3"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Placement Testing</a:t>
            </a:r>
          </a:p>
        </p:txBody>
      </p:sp>
      <p:sp>
        <p:nvSpPr>
          <p:cNvPr id="5"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Placement Testing</a:t>
            </a:r>
          </a:p>
        </p:txBody>
      </p:sp>
      <p:sp>
        <p:nvSpPr>
          <p:cNvPr id="6" name="Content Placeholder 2"/>
          <p:cNvSpPr txBox="1">
            <a:spLocks/>
          </p:cNvSpPr>
          <p:nvPr/>
        </p:nvSpPr>
        <p:spPr>
          <a:xfrm>
            <a:off x="1097280" y="1845734"/>
            <a:ext cx="10058400" cy="4448386"/>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t>Many BC degrees and certificates require English 101 completion or placement, as well as completion or placement into a certain level of math. So…</a:t>
            </a:r>
          </a:p>
          <a:p>
            <a:pPr algn="ctr"/>
            <a:r>
              <a:rPr lang="en-US" sz="3200" b="1">
                <a:solidFill>
                  <a:srgbClr val="FF0000"/>
                </a:solidFill>
              </a:rPr>
              <a:t>RECEIVE PLACEMENTS VIA “MULTIPLE MEASURES” OR </a:t>
            </a:r>
          </a:p>
          <a:p>
            <a:pPr algn="ctr"/>
            <a:r>
              <a:rPr lang="en-US" sz="3200" b="1">
                <a:solidFill>
                  <a:srgbClr val="FF0000"/>
                </a:solidFill>
              </a:rPr>
              <a:t>TAKE YOUR PLACEMENT TEST(S) EARLY!</a:t>
            </a:r>
            <a:endParaRPr lang="en-US" b="1">
              <a:solidFill>
                <a:srgbClr val="FF0000"/>
              </a:solidFill>
            </a:endParaRPr>
          </a:p>
          <a:p>
            <a:pPr algn="ctr"/>
            <a:endParaRPr lang="en-US"/>
          </a:p>
          <a:p>
            <a:pPr algn="ctr"/>
            <a:r>
              <a:rPr lang="en-US" i="1"/>
              <a:t>*For important placement and testing information and resources, </a:t>
            </a:r>
          </a:p>
          <a:p>
            <a:pPr marL="0" indent="0" algn="ctr">
              <a:buNone/>
            </a:pPr>
            <a:r>
              <a:rPr lang="en-US" i="1"/>
              <a:t>review the </a:t>
            </a:r>
            <a:r>
              <a:rPr lang="en-US" i="1">
                <a:hlinkClick r:id="rId4"/>
              </a:rPr>
              <a:t>Placement and Testing Services website</a:t>
            </a:r>
            <a:r>
              <a:rPr lang="en-US" i="1"/>
              <a:t>.</a:t>
            </a:r>
          </a:p>
        </p:txBody>
      </p:sp>
    </p:spTree>
    <p:extLst>
      <p:ext uri="{BB962C8B-B14F-4D97-AF65-F5344CB8AC3E}">
        <p14:creationId xmlns:p14="http://schemas.microsoft.com/office/powerpoint/2010/main" val="199994438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5" cy="6858003"/>
          </a:xfrm>
          <a:prstGeom prst="rect">
            <a:avLst/>
          </a:prstGeom>
        </p:spPr>
      </p:pic>
      <p:pic>
        <p:nvPicPr>
          <p:cNvPr id="3" name="Picture 2"/>
          <p:cNvPicPr>
            <a:picLocks noChangeAspect="1"/>
          </p:cNvPicPr>
          <p:nvPr/>
        </p:nvPicPr>
        <p:blipFill>
          <a:blip r:embed="rId4"/>
          <a:stretch>
            <a:fillRect/>
          </a:stretch>
        </p:blipFill>
        <p:spPr>
          <a:xfrm>
            <a:off x="1061719" y="921252"/>
            <a:ext cx="10129521" cy="5015492"/>
          </a:xfrm>
          <a:prstGeom prst="rect">
            <a:avLst/>
          </a:prstGeom>
        </p:spPr>
      </p:pic>
      <p:sp>
        <p:nvSpPr>
          <p:cNvPr id="6"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Written Communications </a:t>
            </a:r>
          </a:p>
        </p:txBody>
      </p:sp>
    </p:spTree>
    <p:extLst>
      <p:ext uri="{BB962C8B-B14F-4D97-AF65-F5344CB8AC3E}">
        <p14:creationId xmlns:p14="http://schemas.microsoft.com/office/powerpoint/2010/main" val="1604982604"/>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5" cy="6858003"/>
          </a:xfrm>
          <a:prstGeom prst="rect">
            <a:avLst/>
          </a:prstGeom>
        </p:spPr>
      </p:pic>
      <p:sp>
        <p:nvSpPr>
          <p:cNvPr id="6" name="Title 1"/>
          <p:cNvSpPr txBox="1">
            <a:spLocks/>
          </p:cNvSpPr>
          <p:nvPr/>
        </p:nvSpPr>
        <p:spPr>
          <a:xfrm>
            <a:off x="1097280" y="286603"/>
            <a:ext cx="10058400" cy="14507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rgbClr val="002060"/>
                </a:solidFill>
              </a:rPr>
              <a:t>Quantitative/Symbolic Reasoning (QSR)</a:t>
            </a:r>
          </a:p>
        </p:txBody>
      </p:sp>
      <p:pic>
        <p:nvPicPr>
          <p:cNvPr id="4" name="Picture 4" descr="A picture containing text&#10;&#10;Description automatically generated">
            <a:extLst>
              <a:ext uri="{FF2B5EF4-FFF2-40B4-BE49-F238E27FC236}">
                <a16:creationId xmlns:a16="http://schemas.microsoft.com/office/drawing/2014/main" id="{0D63DE4D-1F2D-16C8-9928-6C0A9833AB07}"/>
              </a:ext>
            </a:extLst>
          </p:cNvPr>
          <p:cNvPicPr>
            <a:picLocks noChangeAspect="1"/>
          </p:cNvPicPr>
          <p:nvPr/>
        </p:nvPicPr>
        <p:blipFill>
          <a:blip r:embed="rId4"/>
          <a:stretch>
            <a:fillRect/>
          </a:stretch>
        </p:blipFill>
        <p:spPr>
          <a:xfrm>
            <a:off x="1249680" y="972047"/>
            <a:ext cx="8961120" cy="5066306"/>
          </a:xfrm>
          <a:prstGeom prst="rect">
            <a:avLst/>
          </a:prstGeom>
        </p:spPr>
      </p:pic>
    </p:spTree>
    <p:extLst>
      <p:ext uri="{BB962C8B-B14F-4D97-AF65-F5344CB8AC3E}">
        <p14:creationId xmlns:p14="http://schemas.microsoft.com/office/powerpoint/2010/main" val="3702894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
            <a:ext cx="12192005" cy="6858003"/>
          </a:xfrm>
          <a:prstGeom prst="rect">
            <a:avLst/>
          </a:prstGeom>
        </p:spPr>
      </p:pic>
      <p:sp>
        <p:nvSpPr>
          <p:cNvPr id="34" name="Rounded Rectangle 33"/>
          <p:cNvSpPr/>
          <p:nvPr/>
        </p:nvSpPr>
        <p:spPr>
          <a:xfrm>
            <a:off x="6201894" y="2456653"/>
            <a:ext cx="2402355" cy="21041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buFont typeface="Arial" panose="020B0604020202020204" pitchFamily="34" charset="0"/>
              <a:buChar char="•"/>
            </a:pPr>
            <a:r>
              <a:rPr lang="en-US">
                <a:solidFill>
                  <a:schemeClr val="tx1"/>
                </a:solidFill>
                <a:hlinkClick r:id="rId4"/>
              </a:rPr>
              <a:t>Associate of Arts</a:t>
            </a:r>
            <a:endParaRPr lang="en-US">
              <a:solidFill>
                <a:schemeClr val="tx1"/>
              </a:solidFill>
            </a:endParaRPr>
          </a:p>
          <a:p>
            <a:pPr marL="285750" indent="-285750">
              <a:buFont typeface="Arial" panose="020B0604020202020204" pitchFamily="34" charset="0"/>
              <a:buChar char="•"/>
            </a:pPr>
            <a:r>
              <a:rPr lang="en-US">
                <a:solidFill>
                  <a:schemeClr val="tx1"/>
                </a:solidFill>
                <a:hlinkClick r:id="rId4"/>
              </a:rPr>
              <a:t>Associate of Applied Science-T</a:t>
            </a:r>
            <a:endParaRPr lang="en-US">
              <a:solidFill>
                <a:schemeClr val="tx1"/>
              </a:solidFill>
            </a:endParaRPr>
          </a:p>
          <a:p>
            <a:r>
              <a:rPr lang="en-US">
                <a:solidFill>
                  <a:schemeClr val="tx1"/>
                </a:solidFill>
              </a:rPr>
              <a:t>----------------------------</a:t>
            </a:r>
          </a:p>
          <a:p>
            <a:pPr marL="285750" indent="-285750">
              <a:buFont typeface="Arial" panose="020B0604020202020204" pitchFamily="34" charset="0"/>
              <a:buChar char="•"/>
            </a:pPr>
            <a:r>
              <a:rPr lang="en-US">
                <a:solidFill>
                  <a:schemeClr val="tx1"/>
                </a:solidFill>
                <a:hlinkClick r:id="rId5"/>
              </a:rPr>
              <a:t>Certificates (less than 90 credits)</a:t>
            </a:r>
            <a:r>
              <a:rPr lang="en-US">
                <a:solidFill>
                  <a:schemeClr val="tx1"/>
                </a:solidFill>
              </a:rPr>
              <a:t> </a:t>
            </a:r>
            <a:r>
              <a:rPr lang="en-US"/>
              <a:t>*</a:t>
            </a:r>
          </a:p>
        </p:txBody>
      </p:sp>
      <p:sp>
        <p:nvSpPr>
          <p:cNvPr id="31" name="Rounded Rectangle 30"/>
          <p:cNvSpPr/>
          <p:nvPr/>
        </p:nvSpPr>
        <p:spPr>
          <a:xfrm>
            <a:off x="3620959" y="2456653"/>
            <a:ext cx="2314750" cy="287405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Arial" panose="020B0604020202020204" pitchFamily="34" charset="0"/>
              <a:buChar char="•"/>
            </a:pPr>
            <a:r>
              <a:rPr lang="en-US">
                <a:solidFill>
                  <a:schemeClr val="tx1"/>
                </a:solidFill>
                <a:hlinkClick r:id="rId6"/>
              </a:rPr>
              <a:t>Associate of Arts and Sciences</a:t>
            </a:r>
            <a:endParaRPr lang="en-US">
              <a:solidFill>
                <a:schemeClr val="tx1"/>
              </a:solidFill>
            </a:endParaRPr>
          </a:p>
          <a:p>
            <a:pPr marL="171450" indent="-171450">
              <a:buFont typeface="Arial" panose="020B0604020202020204" pitchFamily="34" charset="0"/>
              <a:buChar char="•"/>
            </a:pPr>
            <a:r>
              <a:rPr lang="en-US">
                <a:solidFill>
                  <a:schemeClr val="tx1"/>
                </a:solidFill>
                <a:hlinkClick r:id="rId7"/>
              </a:rPr>
              <a:t>Associate in Business</a:t>
            </a:r>
            <a:endParaRPr lang="en-US">
              <a:solidFill>
                <a:schemeClr val="tx1"/>
              </a:solidFill>
            </a:endParaRPr>
          </a:p>
          <a:p>
            <a:pPr marL="171450" indent="-171450">
              <a:buFont typeface="Arial" panose="020B0604020202020204" pitchFamily="34" charset="0"/>
              <a:buChar char="•"/>
            </a:pPr>
            <a:r>
              <a:rPr lang="en-US">
                <a:solidFill>
                  <a:schemeClr val="tx1"/>
                </a:solidFill>
                <a:hlinkClick r:id="rId8"/>
              </a:rPr>
              <a:t>Associate in Science </a:t>
            </a:r>
            <a:endParaRPr lang="en-US">
              <a:solidFill>
                <a:schemeClr val="tx1"/>
              </a:solidFill>
            </a:endParaRPr>
          </a:p>
          <a:p>
            <a:pPr marL="171450" indent="-171450">
              <a:buFont typeface="Arial" panose="020B0604020202020204" pitchFamily="34" charset="0"/>
              <a:buChar char="•"/>
            </a:pPr>
            <a:r>
              <a:rPr lang="en-US">
                <a:solidFill>
                  <a:schemeClr val="tx1"/>
                </a:solidFill>
                <a:hlinkClick r:id="rId9"/>
              </a:rPr>
              <a:t>Associate in Music</a:t>
            </a:r>
            <a:endParaRPr lang="en-US">
              <a:solidFill>
                <a:schemeClr val="tx1"/>
              </a:solidFill>
            </a:endParaRPr>
          </a:p>
          <a:p>
            <a:pPr marL="171450" indent="-171450">
              <a:buFont typeface="Arial" panose="020B0604020202020204" pitchFamily="34" charset="0"/>
              <a:buChar char="•"/>
            </a:pPr>
            <a:r>
              <a:rPr lang="en-US">
                <a:solidFill>
                  <a:schemeClr val="tx1"/>
                </a:solidFill>
                <a:hlinkClick r:id="rId10"/>
              </a:rPr>
              <a:t>Associate in Math Education</a:t>
            </a:r>
            <a:endParaRPr lang="en-US">
              <a:solidFill>
                <a:schemeClr val="tx1"/>
              </a:solidFill>
            </a:endParaRPr>
          </a:p>
        </p:txBody>
      </p:sp>
      <p:sp>
        <p:nvSpPr>
          <p:cNvPr id="5" name="Rectangle 2"/>
          <p:cNvSpPr txBox="1">
            <a:spLocks noChangeArrowheads="1"/>
          </p:cNvSpPr>
          <p:nvPr/>
        </p:nvSpPr>
        <p:spPr>
          <a:xfrm>
            <a:off x="1110064" y="143889"/>
            <a:ext cx="10305187" cy="851550"/>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a:t>Which Degree is Right for Me?</a:t>
            </a:r>
          </a:p>
          <a:p>
            <a:r>
              <a:rPr lang="en-US" sz="1200"/>
              <a:t>______________________________________________________________________________________________________________________________________________</a:t>
            </a:r>
          </a:p>
        </p:txBody>
      </p:sp>
      <p:sp>
        <p:nvSpPr>
          <p:cNvPr id="2" name="Rounded Rectangle 1"/>
          <p:cNvSpPr/>
          <p:nvPr/>
        </p:nvSpPr>
        <p:spPr>
          <a:xfrm>
            <a:off x="3620959" y="1650760"/>
            <a:ext cx="2054942" cy="63909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t>University Transfer Degree</a:t>
            </a:r>
          </a:p>
        </p:txBody>
      </p:sp>
      <p:sp>
        <p:nvSpPr>
          <p:cNvPr id="3" name="Rounded Rectangle 2"/>
          <p:cNvSpPr/>
          <p:nvPr/>
        </p:nvSpPr>
        <p:spPr>
          <a:xfrm>
            <a:off x="4364787" y="930280"/>
            <a:ext cx="2994916" cy="4616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Associate Degrees (2 years)</a:t>
            </a:r>
          </a:p>
        </p:txBody>
      </p:sp>
      <p:sp>
        <p:nvSpPr>
          <p:cNvPr id="29" name="Rounded Rectangle 28"/>
          <p:cNvSpPr/>
          <p:nvPr/>
        </p:nvSpPr>
        <p:spPr>
          <a:xfrm>
            <a:off x="6549307" y="1650542"/>
            <a:ext cx="2054942" cy="63909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t>Professional/ Technical Degree</a:t>
            </a:r>
          </a:p>
        </p:txBody>
      </p:sp>
      <p:sp>
        <p:nvSpPr>
          <p:cNvPr id="30" name="Rounded Rectangle 29"/>
          <p:cNvSpPr/>
          <p:nvPr/>
        </p:nvSpPr>
        <p:spPr>
          <a:xfrm>
            <a:off x="252460" y="2622780"/>
            <a:ext cx="2761949" cy="4616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Bachelor Degrees (4 years)</a:t>
            </a:r>
          </a:p>
        </p:txBody>
      </p:sp>
      <p:sp>
        <p:nvSpPr>
          <p:cNvPr id="35" name="Rounded Rectangle 34"/>
          <p:cNvSpPr/>
          <p:nvPr/>
        </p:nvSpPr>
        <p:spPr>
          <a:xfrm>
            <a:off x="457972" y="3222340"/>
            <a:ext cx="2350927" cy="12905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a:t>Bachelor of Arts (BA)</a:t>
            </a:r>
          </a:p>
          <a:p>
            <a:pPr marL="285750" indent="-285750">
              <a:buFont typeface="Arial" panose="020B0604020202020204" pitchFamily="34" charset="0"/>
              <a:buChar char="•"/>
            </a:pPr>
            <a:r>
              <a:rPr lang="en-US" sz="1400"/>
              <a:t>Communication Studies</a:t>
            </a:r>
          </a:p>
          <a:p>
            <a:pPr marL="285750" indent="-285750">
              <a:buFont typeface="Arial" panose="020B0604020202020204" pitchFamily="34" charset="0"/>
              <a:buChar char="•"/>
            </a:pPr>
            <a:r>
              <a:rPr lang="en-US" sz="1400"/>
              <a:t>Dance</a:t>
            </a:r>
          </a:p>
          <a:p>
            <a:pPr marL="285750" indent="-285750">
              <a:buFont typeface="Arial" panose="020B0604020202020204" pitchFamily="34" charset="0"/>
              <a:buChar char="•"/>
            </a:pPr>
            <a:r>
              <a:rPr lang="en-US" sz="1400"/>
              <a:t>Psychology</a:t>
            </a:r>
          </a:p>
          <a:p>
            <a:pPr marL="285750" indent="-285750">
              <a:buFont typeface="Arial" panose="020B0604020202020204" pitchFamily="34" charset="0"/>
              <a:buChar char="•"/>
            </a:pPr>
            <a:r>
              <a:rPr lang="en-US" sz="1400" err="1"/>
              <a:t>Etc</a:t>
            </a:r>
            <a:endParaRPr lang="en-US" sz="1400"/>
          </a:p>
        </p:txBody>
      </p:sp>
      <p:sp>
        <p:nvSpPr>
          <p:cNvPr id="36" name="Rounded Rectangle 35"/>
          <p:cNvSpPr/>
          <p:nvPr/>
        </p:nvSpPr>
        <p:spPr>
          <a:xfrm>
            <a:off x="466422" y="4650637"/>
            <a:ext cx="2342477" cy="129055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a:t>Bachelor of Science (BS)</a:t>
            </a:r>
          </a:p>
          <a:p>
            <a:pPr marL="285750" indent="-285750">
              <a:buFont typeface="Arial" panose="020B0604020202020204" pitchFamily="34" charset="0"/>
              <a:buChar char="•"/>
            </a:pPr>
            <a:r>
              <a:rPr lang="en-US" sz="1400"/>
              <a:t>Computer Science</a:t>
            </a:r>
          </a:p>
          <a:p>
            <a:pPr marL="285750" indent="-285750">
              <a:buFont typeface="Arial" panose="020B0604020202020204" pitchFamily="34" charset="0"/>
              <a:buChar char="•"/>
            </a:pPr>
            <a:r>
              <a:rPr lang="en-US" sz="1400"/>
              <a:t>Engineering</a:t>
            </a:r>
          </a:p>
          <a:p>
            <a:pPr marL="285750" indent="-285750">
              <a:buFont typeface="Arial" panose="020B0604020202020204" pitchFamily="34" charset="0"/>
              <a:buChar char="•"/>
            </a:pPr>
            <a:r>
              <a:rPr lang="en-US" sz="1400"/>
              <a:t>Biology</a:t>
            </a:r>
          </a:p>
          <a:p>
            <a:pPr marL="285750" indent="-285750">
              <a:buFont typeface="Arial" panose="020B0604020202020204" pitchFamily="34" charset="0"/>
              <a:buChar char="•"/>
            </a:pPr>
            <a:r>
              <a:rPr lang="en-US" sz="1400" err="1"/>
              <a:t>Etc</a:t>
            </a:r>
            <a:endParaRPr lang="en-US" sz="1400"/>
          </a:p>
        </p:txBody>
      </p:sp>
      <p:sp>
        <p:nvSpPr>
          <p:cNvPr id="37" name="Rounded Rectangle 36"/>
          <p:cNvSpPr/>
          <p:nvPr/>
        </p:nvSpPr>
        <p:spPr>
          <a:xfrm>
            <a:off x="9385663" y="3270404"/>
            <a:ext cx="2350927" cy="184433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a:t>Bachelor of Applied Science (BAS)</a:t>
            </a:r>
          </a:p>
          <a:p>
            <a:pPr marL="285750" indent="-285750">
              <a:buFont typeface="Arial" panose="020B0604020202020204" pitchFamily="34" charset="0"/>
              <a:buChar char="•"/>
            </a:pPr>
            <a:r>
              <a:rPr lang="en-US" sz="1400"/>
              <a:t>Information Systems</a:t>
            </a:r>
          </a:p>
          <a:p>
            <a:pPr marL="285750" indent="-285750">
              <a:buFont typeface="Arial" panose="020B0604020202020204" pitchFamily="34" charset="0"/>
              <a:buChar char="•"/>
            </a:pPr>
            <a:r>
              <a:rPr lang="en-US" sz="1400"/>
              <a:t>Interior Design</a:t>
            </a:r>
          </a:p>
          <a:p>
            <a:pPr marL="285750" indent="-285750">
              <a:buFont typeface="Arial" panose="020B0604020202020204" pitchFamily="34" charset="0"/>
              <a:buChar char="•"/>
            </a:pPr>
            <a:r>
              <a:rPr lang="en-US" sz="1400"/>
              <a:t>Healthcare Management</a:t>
            </a:r>
          </a:p>
          <a:p>
            <a:pPr marL="285750" indent="-285750">
              <a:buFont typeface="Arial" panose="020B0604020202020204" pitchFamily="34" charset="0"/>
              <a:buChar char="•"/>
            </a:pPr>
            <a:r>
              <a:rPr lang="en-US" sz="1400"/>
              <a:t>Radiation and Imaging</a:t>
            </a:r>
          </a:p>
          <a:p>
            <a:pPr marL="285750" indent="-285750">
              <a:buFont typeface="Arial" panose="020B0604020202020204" pitchFamily="34" charset="0"/>
              <a:buChar char="•"/>
            </a:pPr>
            <a:r>
              <a:rPr lang="en-US" sz="1400" err="1"/>
              <a:t>Etc</a:t>
            </a:r>
            <a:endParaRPr lang="en-US" sz="1400"/>
          </a:p>
        </p:txBody>
      </p:sp>
      <p:sp>
        <p:nvSpPr>
          <p:cNvPr id="38" name="Rounded Rectangle 37"/>
          <p:cNvSpPr/>
          <p:nvPr/>
        </p:nvSpPr>
        <p:spPr>
          <a:xfrm>
            <a:off x="6600920" y="4706999"/>
            <a:ext cx="1604301" cy="1109841"/>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a:t>* Including Continuing Education (non-credit courses)</a:t>
            </a:r>
          </a:p>
        </p:txBody>
      </p:sp>
      <p:cxnSp>
        <p:nvCxnSpPr>
          <p:cNvPr id="41" name="Straight Arrow Connector 40"/>
          <p:cNvCxnSpPr/>
          <p:nvPr/>
        </p:nvCxnSpPr>
        <p:spPr>
          <a:xfrm flipV="1">
            <a:off x="8677674" y="2116274"/>
            <a:ext cx="649908" cy="529996"/>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42" name="Rounded Rectangle 41"/>
          <p:cNvSpPr/>
          <p:nvPr/>
        </p:nvSpPr>
        <p:spPr>
          <a:xfrm>
            <a:off x="9497319" y="1861502"/>
            <a:ext cx="1740310" cy="47606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solidFill>
                  <a:schemeClr val="tx1"/>
                </a:solidFill>
              </a:rPr>
              <a:t>Jobs/Career</a:t>
            </a:r>
          </a:p>
        </p:txBody>
      </p:sp>
      <p:sp>
        <p:nvSpPr>
          <p:cNvPr id="43" name="Rounded Rectangle 42"/>
          <p:cNvSpPr/>
          <p:nvPr/>
        </p:nvSpPr>
        <p:spPr>
          <a:xfrm>
            <a:off x="3140725" y="5603528"/>
            <a:ext cx="1740310" cy="476063"/>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a:solidFill>
                  <a:schemeClr val="tx1"/>
                </a:solidFill>
              </a:rPr>
              <a:t>Jobs/Career</a:t>
            </a:r>
          </a:p>
        </p:txBody>
      </p:sp>
      <p:cxnSp>
        <p:nvCxnSpPr>
          <p:cNvPr id="19" name="Straight Arrow Connector 18"/>
          <p:cNvCxnSpPr/>
          <p:nvPr/>
        </p:nvCxnSpPr>
        <p:spPr>
          <a:xfrm>
            <a:off x="8658010" y="2886952"/>
            <a:ext cx="484200"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6" name="Straight Arrow Connector 25"/>
          <p:cNvCxnSpPr/>
          <p:nvPr/>
        </p:nvCxnSpPr>
        <p:spPr>
          <a:xfrm flipH="1">
            <a:off x="3068032" y="2883349"/>
            <a:ext cx="4742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Rounded Rectangle 38"/>
          <p:cNvSpPr/>
          <p:nvPr/>
        </p:nvSpPr>
        <p:spPr>
          <a:xfrm>
            <a:off x="9181538" y="2646270"/>
            <a:ext cx="2759179" cy="4616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t>Bachelor Degrees (4 years)</a:t>
            </a:r>
          </a:p>
        </p:txBody>
      </p:sp>
      <p:cxnSp>
        <p:nvCxnSpPr>
          <p:cNvPr id="46" name="Straight Arrow Connector 45"/>
          <p:cNvCxnSpPr/>
          <p:nvPr/>
        </p:nvCxnSpPr>
        <p:spPr>
          <a:xfrm>
            <a:off x="2835246" y="4571182"/>
            <a:ext cx="805377" cy="94828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59" name="Group 58"/>
          <p:cNvGrpSpPr/>
          <p:nvPr/>
        </p:nvGrpSpPr>
        <p:grpSpPr>
          <a:xfrm>
            <a:off x="9501254" y="1961415"/>
            <a:ext cx="2594021" cy="2562371"/>
            <a:chOff x="9515768" y="2164319"/>
            <a:chExt cx="2594021" cy="2562371"/>
          </a:xfrm>
        </p:grpSpPr>
        <p:sp>
          <p:nvSpPr>
            <p:cNvPr id="51" name="Arc 50"/>
            <p:cNvSpPr/>
            <p:nvPr/>
          </p:nvSpPr>
          <p:spPr>
            <a:xfrm rot="1757513">
              <a:off x="9515768" y="2164319"/>
              <a:ext cx="2594021" cy="2562371"/>
            </a:xfrm>
            <a:prstGeom prst="arc">
              <a:avLst>
                <a:gd name="adj1" fmla="val 15938265"/>
                <a:gd name="adj2" fmla="val 600284"/>
              </a:avLst>
            </a:prstGeom>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cxnSp>
          <p:nvCxnSpPr>
            <p:cNvPr id="53" name="Straight Arrow Connector 52"/>
            <p:cNvCxnSpPr/>
            <p:nvPr/>
          </p:nvCxnSpPr>
          <p:spPr>
            <a:xfrm flipH="1" flipV="1">
              <a:off x="11283041" y="2253153"/>
              <a:ext cx="70758" cy="3046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174755050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1" grpId="0" animBg="1"/>
      <p:bldP spid="2" grpId="0" animBg="1"/>
      <p:bldP spid="3" grpId="0" animBg="1"/>
      <p:bldP spid="29" grpId="0" animBg="1"/>
      <p:bldP spid="30" grpId="0" animBg="1"/>
      <p:bldP spid="35" grpId="0" animBg="1"/>
      <p:bldP spid="36" grpId="0" animBg="1"/>
      <p:bldP spid="37" grpId="0" animBg="1"/>
      <p:bldP spid="38" grpId="0" animBg="1"/>
      <p:bldP spid="42" grpId="0" animBg="1"/>
      <p:bldP spid="43" grpId="0" animBg="1"/>
      <p:bldP spid="3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6C36EEF79B31A41A259857B97D28915" ma:contentTypeVersion="12" ma:contentTypeDescription="Create a new document." ma:contentTypeScope="" ma:versionID="edd99ac4a5c8b8df9a8ce778069a9fd5">
  <xsd:schema xmlns:xsd="http://www.w3.org/2001/XMLSchema" xmlns:xs="http://www.w3.org/2001/XMLSchema" xmlns:p="http://schemas.microsoft.com/office/2006/metadata/properties" xmlns:ns2="0ad6b9fd-39cb-48de-8ffb-5cf182a69040" xmlns:ns3="b070d91f-0aa9-452a-abe8-8f6b6ae0fddb" targetNamespace="http://schemas.microsoft.com/office/2006/metadata/properties" ma:root="true" ma:fieldsID="81edec6a30b86de4596d6532d40bb16e" ns2:_="" ns3:_="">
    <xsd:import namespace="0ad6b9fd-39cb-48de-8ffb-5cf182a69040"/>
    <xsd:import namespace="b070d91f-0aa9-452a-abe8-8f6b6ae0fd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6b9fd-39cb-48de-8ffb-5cf182a690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70d91f-0aa9-452a-abe8-8f6b6ae0fdd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b070d91f-0aa9-452a-abe8-8f6b6ae0fddb">
      <UserInfo>
        <DisplayName>Lojania Siu</DisplayName>
        <AccountId>49</AccountId>
        <AccountType/>
      </UserInfo>
      <UserInfo>
        <DisplayName>Vargha Seylani</DisplayName>
        <AccountId>226</AccountId>
        <AccountType/>
      </UserInfo>
      <UserInfo>
        <DisplayName>Miki Ishihara</DisplayName>
        <AccountId>223</AccountId>
        <AccountType/>
      </UserInfo>
      <UserInfo>
        <DisplayName>Emily Kolby</DisplayName>
        <AccountId>67</AccountId>
        <AccountType/>
      </UserInfo>
      <UserInfo>
        <DisplayName>Rozella Cruz</DisplayName>
        <AccountId>239</AccountId>
        <AccountType/>
      </UserInfo>
      <UserInfo>
        <DisplayName>Ricky Bar</DisplayName>
        <AccountId>237</AccountId>
        <AccountType/>
      </UserInfo>
      <UserInfo>
        <DisplayName>Sarah De Witt</DisplayName>
        <AccountId>241</AccountId>
        <AccountType/>
      </UserInfo>
    </SharedWithUsers>
  </documentManagement>
</p:properties>
</file>

<file path=customXml/itemProps1.xml><?xml version="1.0" encoding="utf-8"?>
<ds:datastoreItem xmlns:ds="http://schemas.openxmlformats.org/officeDocument/2006/customXml" ds:itemID="{38D30267-D52F-43C1-87B7-9F7BE2EBED36}">
  <ds:schemaRefs>
    <ds:schemaRef ds:uri="http://schemas.microsoft.com/sharepoint/v3/contenttype/forms"/>
  </ds:schemaRefs>
</ds:datastoreItem>
</file>

<file path=customXml/itemProps2.xml><?xml version="1.0" encoding="utf-8"?>
<ds:datastoreItem xmlns:ds="http://schemas.openxmlformats.org/officeDocument/2006/customXml" ds:itemID="{8CA08172-5F3A-4B2B-A5B4-4BDE75AB2A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d6b9fd-39cb-48de-8ffb-5cf182a69040"/>
    <ds:schemaRef ds:uri="b070d91f-0aa9-452a-abe8-8f6b6ae0fd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334117-245E-4DE7-8E91-C6ABB141D910}">
  <ds:schemaRefs>
    <ds:schemaRef ds:uri="http://purl.org/dc/dcmitype/"/>
    <ds:schemaRef ds:uri="0c733d60-b32f-4ace-b13f-7f38a7a74bf8"/>
    <ds:schemaRef ds:uri="http://schemas.microsoft.com/office/2006/documentManagement/types"/>
    <ds:schemaRef ds:uri="e75dbbfc-dabc-44f5-9b46-215ca74f11a3"/>
    <ds:schemaRef ds:uri="http://purl.org/dc/elements/1.1/"/>
    <ds:schemaRef ds:uri="http://schemas.microsoft.com/sharepoint/v3"/>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terms/"/>
    <ds:schemaRef ds:uri="b070d91f-0aa9-452a-abe8-8f6b6ae0fddb"/>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33</Slides>
  <Notes>22</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Academic and Professional Resources to Support Your Success </vt:lpstr>
      <vt:lpstr>Associated Student Government: Get Involved!</vt:lpstr>
      <vt:lpstr>UMOJA and Puente Scholars Program!</vt:lpstr>
      <vt:lpstr>Learn More about UMOJA and Puente at BC!</vt:lpstr>
      <vt:lpstr>PowerPoint Presentation</vt:lpstr>
      <vt:lpstr>PowerPoint Presentation</vt:lpstr>
      <vt:lpstr>Campus Rules and Policies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Moore</dc:creator>
  <cp:revision>1</cp:revision>
  <cp:lastPrinted>2018-04-12T01:53:13Z</cp:lastPrinted>
  <dcterms:created xsi:type="dcterms:W3CDTF">2018-04-12T01:21:16Z</dcterms:created>
  <dcterms:modified xsi:type="dcterms:W3CDTF">2022-05-11T18:48:01Z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0x01010076C36EEF79B31A41A259857B97D28915</vt:lpwstr>
  </property>
  <property fmtid="{D5CDD505-2E9C-101B-9397-08002B2CF9AE}" pid="3" name="Order">
    <vt:r8>98230000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AuthorIds_UIVersion_1536">
    <vt:lpwstr>49</vt:lpwstr>
  </property>
</Properties>
</file>