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Economica"/>
      <p:regular r:id="rId11"/>
      <p:bold r:id="rId12"/>
      <p:italic r:id="rId13"/>
      <p:boldItalic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Economica-italic.fntdata"/><Relationship Id="rId18" Type="http://schemas.openxmlformats.org/officeDocument/2006/relationships/font" Target="fonts/Roboto-boldItalic.fntdata"/><Relationship Id="rId8" Type="http://schemas.openxmlformats.org/officeDocument/2006/relationships/slide" Target="slides/slide3.xml"/><Relationship Id="rId21" Type="http://schemas.openxmlformats.org/officeDocument/2006/relationships/font" Target="fonts/OpenSans-italic.fntdata"/><Relationship Id="rId3" Type="http://schemas.openxmlformats.org/officeDocument/2006/relationships/presProps" Target="presProps.xml"/><Relationship Id="rId12" Type="http://schemas.openxmlformats.org/officeDocument/2006/relationships/font" Target="fonts/Economica-bold.fntdata"/><Relationship Id="rId17" Type="http://schemas.openxmlformats.org/officeDocument/2006/relationships/font" Target="fonts/Roboto-italic.fntdata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20" Type="http://schemas.openxmlformats.org/officeDocument/2006/relationships/font" Target="fonts/OpenSans-bold.fntdata"/><Relationship Id="rId2" Type="http://schemas.openxmlformats.org/officeDocument/2006/relationships/viewProps" Target="viewProps.xml"/><Relationship Id="rId16" Type="http://schemas.openxmlformats.org/officeDocument/2006/relationships/font" Target="fonts/Roboto-bold.fntdata"/><Relationship Id="rId11" Type="http://schemas.openxmlformats.org/officeDocument/2006/relationships/font" Target="fonts/Economica-regular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OpenSans-regular.fntdata"/><Relationship Id="rId22" Type="http://schemas.openxmlformats.org/officeDocument/2006/relationships/font" Target="fonts/OpenSans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Economic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4f17e66a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4f17e66a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4f17e66a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4f17e66a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4f17e66a9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4f17e66a9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4f17e66a9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4f17e66a9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www.medonegroup.com/aboutus/blog/how-smart-pumps-reduce-medication-errors-in-healthcare-settings" TargetMode="External"/><Relationship Id="rId5" Type="http://schemas.openxmlformats.org/officeDocument/2006/relationships/hyperlink" Target="http://drive.google.com/file/d/1W9g49_lA-fXK8vNCJiYuODxQzhdkX1lb/view" TargetMode="External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www.hpnonline.com/infection-prevention/article/21118032/smart-for-safety-savings" TargetMode="External"/><Relationship Id="rId5" Type="http://schemas.openxmlformats.org/officeDocument/2006/relationships/hyperlink" Target="http://drive.google.com/file/d/15ZZPyU64_5fk_dU1ulMTlcABJgcWyZmN/view" TargetMode="External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Mm-qaRdrd4Fn7e2kmK9-IbU6cfKFfr1h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A5xV2-vaBT3_S7sZfsgJmxfe5pr_xI1F/view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i.org/10.2146/ajhp161058" TargetMode="External"/><Relationship Id="rId4" Type="http://schemas.openxmlformats.org/officeDocument/2006/relationships/hyperlink" Target="https://www.youtube.com/watch?v=gTQgmQ9N0w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2778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SmartPumps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 Johnson, Emily James, Nikita Volchkov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913" y="948704"/>
            <a:ext cx="1820175" cy="12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1305300" y="4458775"/>
            <a:ext cx="6524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*Image Source: </a:t>
            </a:r>
            <a:r>
              <a:rPr lang="en" sz="800" u="sng"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https://www.medonegroup.com/aboutus/blog/how-smart-pumps-reduce-medication-errors-in-healthcare-settings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13" title="r1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950" y="2758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585">
                <a:solidFill>
                  <a:srgbClr val="4646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are SmartPumps?</a:t>
            </a:r>
            <a:endParaRPr sz="2380"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62050" y="1313200"/>
            <a:ext cx="4260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“Smart pumps have been designed to improve patient outcomes by </a:t>
            </a:r>
            <a:r>
              <a:rPr b="1"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reducing the number of adverse</a:t>
            </a:r>
            <a:r>
              <a:rPr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drug events related to intravenous (IV) pump medication administration. Smart pump-related technology such as two-way communication and integration with an </a:t>
            </a:r>
            <a:r>
              <a:rPr b="1"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electronic medical record </a:t>
            </a:r>
            <a:r>
              <a:rPr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system enable wireless </a:t>
            </a:r>
            <a:r>
              <a:rPr b="1"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drug library updates</a:t>
            </a:r>
            <a:r>
              <a:rPr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automatic </a:t>
            </a:r>
            <a:r>
              <a:rPr b="1"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programming</a:t>
            </a:r>
            <a:r>
              <a:rPr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and automatic </a:t>
            </a:r>
            <a:r>
              <a:rPr b="1"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documentation</a:t>
            </a:r>
            <a:r>
              <a:rPr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” (Kavanagh et al., 2018).</a:t>
            </a:r>
            <a:endParaRPr sz="90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100" y="1313200"/>
            <a:ext cx="4267200" cy="31780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600000" dist="85725">
              <a:srgbClr val="000000">
                <a:alpha val="50000"/>
              </a:srgbClr>
            </a:outerShdw>
          </a:effectLst>
        </p:spPr>
      </p:pic>
      <p:sp>
        <p:nvSpPr>
          <p:cNvPr id="74" name="Google Shape;74;p14"/>
          <p:cNvSpPr txBox="1"/>
          <p:nvPr/>
        </p:nvSpPr>
        <p:spPr>
          <a:xfrm>
            <a:off x="311700" y="4491250"/>
            <a:ext cx="870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*Image Source: </a:t>
            </a:r>
            <a:r>
              <a:rPr b="1" lang="en" sz="1300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https://www.hpnonline.com/infection-prevention/article/21118032/smart-for-safety-savings</a:t>
            </a:r>
            <a:r>
              <a:rPr b="1" lang="en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75" name="Google Shape;75;p14" title="r2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050" y="3159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295150" y="4579225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*Image source: https://techcrunch.com/2019/06/13/alaris-infusion-pump-security-flaws/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2761275" y="196150"/>
            <a:ext cx="3182700" cy="7305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2889250" y="196150"/>
            <a:ext cx="2947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The Impacts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3997375" y="1906250"/>
            <a:ext cx="1182900" cy="16212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CFE2F3"/>
              </a:highlight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051828" y="1939549"/>
            <a:ext cx="1088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64646"/>
                </a:solidFill>
                <a:latin typeface="Roboto"/>
                <a:ea typeface="Roboto"/>
                <a:cs typeface="Roboto"/>
                <a:sym typeface="Roboto"/>
              </a:rPr>
              <a:t>Increase patient safety (less medication errors, less buttons to push, more safety blocks)</a:t>
            </a:r>
            <a:endParaRPr sz="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2043850" y="1935000"/>
            <a:ext cx="1112700" cy="1273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64646"/>
                </a:solidFill>
                <a:latin typeface="Roboto"/>
                <a:ea typeface="Roboto"/>
                <a:cs typeface="Roboto"/>
                <a:sym typeface="Roboto"/>
              </a:rPr>
              <a:t>Less time consuming for nurses</a:t>
            </a:r>
            <a:endParaRPr sz="100"/>
          </a:p>
        </p:txBody>
      </p:sp>
      <p:sp>
        <p:nvSpPr>
          <p:cNvPr id="86" name="Google Shape;86;p15"/>
          <p:cNvSpPr/>
          <p:nvPr/>
        </p:nvSpPr>
        <p:spPr>
          <a:xfrm>
            <a:off x="6074550" y="1968075"/>
            <a:ext cx="1920600" cy="1343700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6173400" y="1970325"/>
            <a:ext cx="1722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64646"/>
                </a:solidFill>
                <a:latin typeface="Roboto"/>
                <a:ea typeface="Roboto"/>
                <a:cs typeface="Roboto"/>
                <a:sym typeface="Roboto"/>
              </a:rPr>
              <a:t>Increased revenue for the hospital due to improved charge capture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8" name="Google Shape;88;p15"/>
          <p:cNvCxnSpPr/>
          <p:nvPr/>
        </p:nvCxnSpPr>
        <p:spPr>
          <a:xfrm flipH="1">
            <a:off x="2971100" y="970650"/>
            <a:ext cx="568800" cy="83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5"/>
          <p:cNvCxnSpPr/>
          <p:nvPr/>
        </p:nvCxnSpPr>
        <p:spPr>
          <a:xfrm>
            <a:off x="4360850" y="976350"/>
            <a:ext cx="106200" cy="9135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5"/>
          <p:cNvCxnSpPr/>
          <p:nvPr/>
        </p:nvCxnSpPr>
        <p:spPr>
          <a:xfrm>
            <a:off x="5753075" y="995375"/>
            <a:ext cx="882000" cy="865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1" name="Google Shape;91;p15" title="r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150" y="1961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Work?</a:t>
            </a:r>
            <a:endParaRPr/>
          </a:p>
        </p:txBody>
      </p:sp>
      <p:pic>
        <p:nvPicPr>
          <p:cNvPr id="97" name="Google Shape;97;p16" title="final_6094086965937800521f0694_95478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397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00">
                <a:solidFill>
                  <a:srgbClr val="4646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References</a:t>
            </a:r>
            <a:endParaRPr sz="3600"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Biltoft, J., &amp; Finneman, L. (2018). Clinical and financial effects of smart pump-electronic</a:t>
            </a:r>
            <a:endParaRPr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medical record interoperability at a hospital in a regional health system. </a:t>
            </a:r>
            <a:r>
              <a:rPr i="1"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American</a:t>
            </a:r>
            <a:endParaRPr i="1"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Journal of Health-System Pharmacy : AJHP : Official Journal of the American Society of Health-System Pharmacists</a:t>
            </a: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(14), 1064–1068. </a:t>
            </a:r>
            <a:r>
              <a:rPr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https://doi.org/10.2146/ajhp161058</a:t>
            </a: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Kavanagh, T. P., Tse, E., &amp; Vitoux, R. R. (2017). The crucial link in successful smart</a:t>
            </a:r>
            <a:endParaRPr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pump adoption: The critical care nurse. </a:t>
            </a:r>
            <a:r>
              <a:rPr i="1"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Canadian Journal of Critical Care</a:t>
            </a:r>
            <a:endParaRPr i="1"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Nursing</a:t>
            </a: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(4), 29–34. </a:t>
            </a:r>
            <a:endParaRPr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NurseMinder. (2018, May 15). </a:t>
            </a:r>
            <a:r>
              <a:rPr i="1"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Alaris IV Pump Training for Nurses</a:t>
            </a: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[Video]. YouTube.</a:t>
            </a:r>
            <a:endParaRPr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https://www.youtube.com/watch?v=gTQgmQ9N0wk</a:t>
            </a: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Schub, T. B., &amp; Cabrera, G., MD. (2018). Medication Errors: Using Smart Pumps.</a:t>
            </a:r>
            <a:endParaRPr sz="12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CINAHL Nursing Guide</a:t>
            </a:r>
            <a:r>
              <a:rPr lang="en" sz="1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sz="1200">
              <a:solidFill>
                <a:srgbClr val="4646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6F50B7243A04F996459AA4F4CE01A" ma:contentTypeVersion="5" ma:contentTypeDescription="Create a new document." ma:contentTypeScope="" ma:versionID="3dcc194a046b2133450cf694e67cf518">
  <xsd:schema xmlns:xsd="http://www.w3.org/2001/XMLSchema" xmlns:xs="http://www.w3.org/2001/XMLSchema" xmlns:p="http://schemas.microsoft.com/office/2006/metadata/properties" xmlns:ns2="a0eedff5-43e3-43f0-80cf-f4bc13d69e7c" targetNamespace="http://schemas.microsoft.com/office/2006/metadata/properties" ma:root="true" ma:fieldsID="0368a6c9ec670079858dd1145fd8137c" ns2:_="">
    <xsd:import namespace="a0eedff5-43e3-43f0-80cf-f4bc13d6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edff5-43e3-43f0-80cf-f4bc13d69e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BC00B0-1B86-46BF-BA14-EB696A7AF5A9}"/>
</file>

<file path=customXml/itemProps2.xml><?xml version="1.0" encoding="utf-8"?>
<ds:datastoreItem xmlns:ds="http://schemas.openxmlformats.org/officeDocument/2006/customXml" ds:itemID="{63488204-404B-483D-89C4-1FC9E0A6378C}"/>
</file>

<file path=customXml/itemProps3.xml><?xml version="1.0" encoding="utf-8"?>
<ds:datastoreItem xmlns:ds="http://schemas.openxmlformats.org/officeDocument/2006/customXml" ds:itemID="{B208F8F7-3C46-4461-A544-1743325637A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0x01010002E6F50B7243A04F996459AA4F4CE01A</vt:lpwstr>
  </property>
</Properties>
</file>