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ad8280e9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ad8280e9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ad8280e9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ad8280e9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6b6e750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6b6e750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ad8280e9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ad8280e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ad8280e9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ad8280e9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cleanriver.com/6-steps-to-start-a-hospital-recycling-program/" TargetMode="External"/><Relationship Id="rId5" Type="http://schemas.openxmlformats.org/officeDocument/2006/relationships/hyperlink" Target="http://drive.google.com/file/d/1_pd-TqEZp7rrRLdVm7YQ0l9ZBBdfRjM7/view" TargetMode="Externa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gGtF5aUX50kUuV04RAzWmRWFzCQ25FgE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xzsnHxkelP9F4Z3wiVIs-vqSr_f6AClM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s://www.shutterstock.com/search/recycle+bi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hyperlink" Target="http://drive.google.com/file/d/1ej4EaiWxz6FKEPzVnjI4p9W9Q9QEhoNB/view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images.app.goo.gl/GQtPnNC5TLUeY3K17" TargetMode="External"/><Relationship Id="rId8" Type="http://schemas.openxmlformats.org/officeDocument/2006/relationships/hyperlink" Target="https://images.app.goo.gl/MuqhSxTAbEKHYXaf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crna-school-admissions.com/blog/introduction-into-crna-school-pharmacology-inhaled-anesthetics/" TargetMode="External"/><Relationship Id="rId5" Type="http://schemas.openxmlformats.org/officeDocument/2006/relationships/hyperlink" Target="http://drive.google.com/file/d/1PYzEJmhW6k3S-cH9zUvFSjQmquySbQp4/view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eb-a-ebscohost-com.ezproxy.bellevuecollege.edu/ehost/pdfviewer/pdfviewer?vid=1&amp;sid=879e1905-d584-4a18-86c8-59010ebf6102%40sessionmgr40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3150" y="297475"/>
            <a:ext cx="8520600" cy="147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00">
                <a:highlight>
                  <a:srgbClr val="FFFFFF"/>
                </a:highlight>
              </a:rPr>
              <a:t>PSA 2 - Waste Reduction and Recycling in the Operating Rooms</a:t>
            </a:r>
            <a:endParaRPr b="1" sz="7000">
              <a:highlight>
                <a:srgbClr val="FFFFFF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889450" y="1954900"/>
            <a:ext cx="4065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4777"/>
              <a:buFont typeface="Arial"/>
              <a:buNone/>
            </a:pPr>
            <a:r>
              <a:rPr lang="en" sz="2008">
                <a:solidFill>
                  <a:schemeClr val="dk1"/>
                </a:solidFill>
              </a:rPr>
              <a:t>Hannah Johnson, Emily James, Nikita Volchkov</a:t>
            </a:r>
            <a:endParaRPr sz="3508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00" y="1935550"/>
            <a:ext cx="4274625" cy="284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" name="Google Shape;57;p13"/>
          <p:cNvSpPr txBox="1"/>
          <p:nvPr/>
        </p:nvSpPr>
        <p:spPr>
          <a:xfrm>
            <a:off x="5045150" y="3992925"/>
            <a:ext cx="37536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*Image Source: </a:t>
            </a:r>
            <a:r>
              <a:rPr lang="en" sz="13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https://cleanriver.com/6-steps-to-start-a-hospital-recycling-program/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58" name="Google Shape;58;p13" title="intro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150" y="188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Facts</a:t>
            </a:r>
            <a:endParaRPr b="1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“The operating room (OR) as a major source of spending and waste generation in a medical facility,9–11 accounting for 650 to 1200 kilograms of medical waste per day and more than 3 million kilograms of GHG emissions per hospital annually.” (Thiel, Woods, Bilec, 2018).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“Operating rooms (ORs) have a particularly large environmental impact; they account for 20% to 30% of all hospital supply costs” (Martin, 2017).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“The healthcare sector is the second leading contributor to waste in the United States, producing more than 112 billion kilograms of waste annually. Using a conservative estimate, healthcare facilities produce approximately 13.6 kg (30 lb) of waste per patient per day” (Martin, 2017).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“The waste from total knee replacements in Canadian hospitals and found this procedure alone produced about 450 tons of waste over the period 2008–2009” (Potera, 2012). </a:t>
            </a:r>
            <a:endParaRPr/>
          </a:p>
        </p:txBody>
      </p:sp>
      <p:pic>
        <p:nvPicPr>
          <p:cNvPr id="65" name="Google Shape;65;p14" title="facts 1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18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can be done: Waste Segregation</a:t>
            </a:r>
            <a:endParaRPr b="1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754750"/>
            <a:ext cx="4260300" cy="4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dk1"/>
                </a:solidFill>
              </a:rPr>
              <a:t>Problem:</a:t>
            </a:r>
            <a:r>
              <a:rPr lang="en" sz="1500">
                <a:solidFill>
                  <a:schemeClr val="dk1"/>
                </a:solidFill>
              </a:rPr>
              <a:t> Waste wasn’t being sorted correctly and materials that could have been recycled, were not.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dk1"/>
                </a:solidFill>
              </a:rPr>
              <a:t>Goal:</a:t>
            </a:r>
            <a:r>
              <a:rPr lang="en" sz="1500">
                <a:solidFill>
                  <a:schemeClr val="dk1"/>
                </a:solidFill>
              </a:rPr>
              <a:t> To improve waste segregation and achieve a higher compliance with regulatory </a:t>
            </a:r>
            <a:r>
              <a:rPr lang="en" sz="1500">
                <a:solidFill>
                  <a:schemeClr val="dk1"/>
                </a:solidFill>
              </a:rPr>
              <a:t>requirements</a:t>
            </a:r>
            <a:r>
              <a:rPr lang="en" sz="1500">
                <a:solidFill>
                  <a:schemeClr val="dk1"/>
                </a:solidFill>
              </a:rPr>
              <a:t> and cost savings along with having a positive impact on the environment.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dk1"/>
                </a:solidFill>
              </a:rPr>
              <a:t>How it was solved: </a:t>
            </a:r>
            <a:r>
              <a:rPr lang="en" sz="1500">
                <a:solidFill>
                  <a:schemeClr val="dk1"/>
                </a:solidFill>
              </a:rPr>
              <a:t>Waste was segregated properly. It was broken up into: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Recyclable waste (paper, plastic unbroken glass)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Pharmaceutical waste (medication)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Medical waste (items that contain bodily fluids)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Solid waste (items that don’t fall into any category).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905900" y="663600"/>
            <a:ext cx="4039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</a:rPr>
              <a:t>Findings: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amount of medical waste and solid waste decreased.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sharps container didn’t need to be replaced as often.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amount of recyclable waste increased.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Knowledge increased amongst OR staff as seen though surveys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73" name="Google Shape;73;p15" title="what can be done 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4250" y="2398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b="24202" l="0" r="0" t="0"/>
          <a:stretch/>
        </p:blipFill>
        <p:spPr>
          <a:xfrm>
            <a:off x="4718675" y="3120863"/>
            <a:ext cx="3808350" cy="111548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905900" y="4382425"/>
            <a:ext cx="380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*Image Source: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https://www.shutterstock.com/search/recycle+bin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182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can be done: Improve Energy Practices</a:t>
            </a:r>
            <a:endParaRPr b="1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754750"/>
            <a:ext cx="4260300" cy="4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dk1"/>
                </a:solidFill>
              </a:rPr>
              <a:t>Problem: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 sz="1500">
                <a:solidFill>
                  <a:schemeClr val="dk1"/>
                </a:solidFill>
              </a:rPr>
              <a:t>Hospitals use more energy than they need to and rely on non-renewable natural gas leading to excessive GHG emissions.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dk1"/>
                </a:solidFill>
              </a:rPr>
              <a:t>Goal:</a:t>
            </a:r>
            <a:r>
              <a:rPr lang="en" sz="1500">
                <a:solidFill>
                  <a:schemeClr val="dk1"/>
                </a:solidFill>
              </a:rPr>
              <a:t> To reduce greenhouse gas emissions.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dk1"/>
                </a:solidFill>
              </a:rPr>
              <a:t>Ways to Help</a:t>
            </a:r>
            <a:r>
              <a:rPr lang="en" sz="1500" u="sng">
                <a:solidFill>
                  <a:schemeClr val="dk1"/>
                </a:solidFill>
              </a:rPr>
              <a:t>: </a:t>
            </a:r>
            <a:endParaRPr sz="15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 u="sng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Switch to low-carbon, renewable energy sources like nuclear and hydropower.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Install occupancy sensors to minimize energy use during non-operative or low-use times.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877350" y="2261400"/>
            <a:ext cx="4039200" cy="28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</a:rPr>
              <a:t>Findings:</a:t>
            </a:r>
            <a:r>
              <a:rPr lang="en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In the case study, switching to renewable energy sources reduced GHGs about 10% per procedure.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Use of s</a:t>
            </a:r>
            <a:r>
              <a:rPr lang="en" sz="1500">
                <a:solidFill>
                  <a:schemeClr val="dk1"/>
                </a:solidFill>
              </a:rPr>
              <a:t>ensors in the OR reduced electricity use by one third over the course of a year per OR. 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295" y="754756"/>
            <a:ext cx="1562225" cy="18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24210" l="8388" r="19972" t="17939"/>
          <a:stretch/>
        </p:blipFill>
        <p:spPr>
          <a:xfrm>
            <a:off x="5116774" y="921001"/>
            <a:ext cx="1562224" cy="134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slide 4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8519" y="239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572000" y="626550"/>
            <a:ext cx="303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Image sources: </a:t>
            </a:r>
            <a:r>
              <a:rPr lang="en" sz="700" u="sng">
                <a:solidFill>
                  <a:schemeClr val="hlink"/>
                </a:solidFill>
                <a:hlinkClick r:id="rId7"/>
              </a:rPr>
              <a:t>https://images.app.goo.gl/GQtPnNC5TLUeY3K17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8"/>
              </a:rPr>
              <a:t>https://images.app.goo.gl/MuqhSxTAbEKHYXaf6</a:t>
            </a:r>
            <a:r>
              <a:rPr lang="en" sz="700"/>
              <a:t>,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Anesthetic gases</a:t>
            </a:r>
            <a:endParaRPr b="1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632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 </a:t>
            </a:r>
            <a:r>
              <a:rPr lang="en" sz="1300">
                <a:solidFill>
                  <a:schemeClr val="dk1"/>
                </a:solidFill>
              </a:rPr>
              <a:t>Anesthetic gases including isoflurane, sevoflurane, and other halogenated ethers are 3,760 more powerful at trapping heat than CO2. As much as 95% of these gases are simply vented outside.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“By one estimate, the yearly anesthetic gas emissions from a midsize hospital are equivalent to carbon dioxide emissions from 1,200 automobiles” (Potera, 2012).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The development of canisters that trap these anesthetic gases. These canisters contain crystalline contents that have the capability of allowing the trapping, recovery, and recycling of anesthetic gases.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This minimizes the amount of greenhouse gases in the atmospheres as well as helping alleviate the supply shortage of manufactured anesthetic gases. 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100" y="1152475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727625" y="3590150"/>
            <a:ext cx="2160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*Image source: </a:t>
            </a:r>
            <a:r>
              <a:rPr b="1" lang="en" sz="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https://www.crna-school-admissions.com/blog/introduction-into-crna-school-pharmacology-inhaled-anesthetics/</a:t>
            </a:r>
            <a:r>
              <a:rPr b="1" lang="en" sz="8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95" name="Google Shape;95;p17" title="Anesthetic gases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75200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Reference Page</a:t>
            </a:r>
            <a:endParaRPr b="1"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Martin, D. M. (2017). An Initiative to Optimize Waste Streams in the Operating Room: RECycling in the Operating</a:t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Room (RECOR) Project. </a:t>
            </a:r>
            <a:r>
              <a:rPr i="1" lang="en" sz="1300">
                <a:solidFill>
                  <a:schemeClr val="dk1"/>
                </a:solidFill>
              </a:rPr>
              <a:t>AANA Journal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i="1" lang="en" sz="1300">
                <a:solidFill>
                  <a:schemeClr val="dk1"/>
                </a:solidFill>
              </a:rPr>
              <a:t>85</a:t>
            </a:r>
            <a:r>
              <a:rPr lang="en" sz="1300">
                <a:solidFill>
                  <a:schemeClr val="dk1"/>
                </a:solidFill>
              </a:rPr>
              <a:t>(2), 108–112.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Potera, C. (2012). Strategies for Greener Hospital Operating Rooms. </a:t>
            </a:r>
            <a:r>
              <a:rPr i="1" lang="en" sz="1300">
                <a:solidFill>
                  <a:schemeClr val="dk1"/>
                </a:solidFill>
              </a:rPr>
              <a:t>Environmental Health Perspectives, 120</a:t>
            </a:r>
            <a:r>
              <a:rPr lang="en" sz="1300">
                <a:solidFill>
                  <a:schemeClr val="dk1"/>
                </a:solidFill>
              </a:rPr>
              <a:t>(8), 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A306-7. </a:t>
            </a:r>
            <a:r>
              <a:rPr lang="en" sz="13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https://web-a-ebscohost-com.ezproxy.bellevuecollege.edu/ehost/pdfviewer/pdfviewer?vid=1&amp;sid=879e1905-d584-4a18-86c8-59010ebf6102%40sessionmgr4008</a:t>
            </a:r>
            <a:r>
              <a:rPr lang="en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Thiel, C. L., Woods, N. C., &amp; Bilec, M. M. (2018). Strategies to reduce greenhouse gas emissions from laparoscopic surgery. </a:t>
            </a:r>
            <a:r>
              <a:rPr i="1" lang="en" sz="1300">
                <a:solidFill>
                  <a:schemeClr val="dk1"/>
                </a:solidFill>
              </a:rPr>
              <a:t>American Journal of Public Health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i="1" lang="en" sz="1300">
                <a:solidFill>
                  <a:schemeClr val="dk1"/>
                </a:solidFill>
              </a:rPr>
              <a:t>108</a:t>
            </a:r>
            <a:r>
              <a:rPr lang="en" sz="1300">
                <a:solidFill>
                  <a:schemeClr val="dk1"/>
                </a:solidFill>
              </a:rPr>
              <a:t>, S158–S164. https://doi-org.ezproxy.bellevuecollege.edu/10.2105/AJPH.2018.304397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6F50B7243A04F996459AA4F4CE01A" ma:contentTypeVersion="5" ma:contentTypeDescription="Create a new document." ma:contentTypeScope="" ma:versionID="3dcc194a046b2133450cf694e67cf518">
  <xsd:schema xmlns:xsd="http://www.w3.org/2001/XMLSchema" xmlns:xs="http://www.w3.org/2001/XMLSchema" xmlns:p="http://schemas.microsoft.com/office/2006/metadata/properties" xmlns:ns2="a0eedff5-43e3-43f0-80cf-f4bc13d69e7c" targetNamespace="http://schemas.microsoft.com/office/2006/metadata/properties" ma:root="true" ma:fieldsID="0368a6c9ec670079858dd1145fd8137c" ns2:_="">
    <xsd:import namespace="a0eedff5-43e3-43f0-80cf-f4bc13d6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edff5-43e3-43f0-80cf-f4bc13d69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C05477-C708-436C-A670-0D576EB3DC41}"/>
</file>

<file path=customXml/itemProps2.xml><?xml version="1.0" encoding="utf-8"?>
<ds:datastoreItem xmlns:ds="http://schemas.openxmlformats.org/officeDocument/2006/customXml" ds:itemID="{70CDDB3B-388C-4C1C-AF8E-F201F033BD6D}"/>
</file>

<file path=customXml/itemProps3.xml><?xml version="1.0" encoding="utf-8"?>
<ds:datastoreItem xmlns:ds="http://schemas.openxmlformats.org/officeDocument/2006/customXml" ds:itemID="{05644BE2-B82F-4EEC-9919-B16EA24B2D6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0x01010002E6F50B7243A04F996459AA4F4CE01A</vt:lpwstr>
  </property>
</Properties>
</file>