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35"/>
  </p:notesMasterIdLst>
  <p:sldIdLst>
    <p:sldId id="289" r:id="rId2"/>
    <p:sldId id="256" r:id="rId3"/>
    <p:sldId id="290" r:id="rId4"/>
    <p:sldId id="257" r:id="rId5"/>
    <p:sldId id="291" r:id="rId6"/>
    <p:sldId id="258" r:id="rId7"/>
    <p:sldId id="259" r:id="rId8"/>
    <p:sldId id="260" r:id="rId9"/>
    <p:sldId id="261" r:id="rId10"/>
    <p:sldId id="262" r:id="rId11"/>
    <p:sldId id="263" r:id="rId12"/>
    <p:sldId id="303" r:id="rId13"/>
    <p:sldId id="265" r:id="rId14"/>
    <p:sldId id="266" r:id="rId15"/>
    <p:sldId id="267" r:id="rId16"/>
    <p:sldId id="268" r:id="rId17"/>
    <p:sldId id="269" r:id="rId18"/>
    <p:sldId id="270" r:id="rId19"/>
    <p:sldId id="271" r:id="rId20"/>
    <p:sldId id="276" r:id="rId21"/>
    <p:sldId id="277" r:id="rId22"/>
    <p:sldId id="278" r:id="rId23"/>
    <p:sldId id="306" r:id="rId24"/>
    <p:sldId id="296" r:id="rId25"/>
    <p:sldId id="297" r:id="rId26"/>
    <p:sldId id="298" r:id="rId27"/>
    <p:sldId id="299" r:id="rId28"/>
    <p:sldId id="300" r:id="rId29"/>
    <p:sldId id="301" r:id="rId30"/>
    <p:sldId id="302" r:id="rId31"/>
    <p:sldId id="307" r:id="rId32"/>
    <p:sldId id="288" r:id="rId33"/>
    <p:sldId id="295"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6" autoAdjust="0"/>
    <p:restoredTop sz="80477" autoAdjust="0"/>
  </p:normalViewPr>
  <p:slideViewPr>
    <p:cSldViewPr>
      <p:cViewPr varScale="1">
        <p:scale>
          <a:sx n="68" d="100"/>
          <a:sy n="68" d="100"/>
        </p:scale>
        <p:origin x="1506"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2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69920" cy="482283"/>
          </a:xfrm>
          <a:prstGeom prst="rect">
            <a:avLst/>
          </a:prstGeom>
        </p:spPr>
        <p:txBody>
          <a:bodyPr vert="horz" lIns="91440" tIns="45720" rIns="91440" bIns="45720" rtlCol="0"/>
          <a:lstStyle>
            <a:lvl1pPr algn="r">
              <a:defRPr sz="1200"/>
            </a:lvl1pPr>
          </a:lstStyle>
          <a:p>
            <a:fld id="{99AD1B9A-B155-47DD-96C6-A34BC11EB730}" type="datetimeFigureOut">
              <a:rPr lang="en-US" smtClean="0"/>
              <a:t>5/23/2019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19"/>
            <a:ext cx="3169920" cy="48228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18919"/>
            <a:ext cx="3169920" cy="482282"/>
          </a:xfrm>
          <a:prstGeom prst="rect">
            <a:avLst/>
          </a:prstGeom>
        </p:spPr>
        <p:txBody>
          <a:bodyPr vert="horz" lIns="91440" tIns="45720" rIns="91440" bIns="45720" rtlCol="0" anchor="b"/>
          <a:lstStyle>
            <a:lvl1pPr algn="r">
              <a:defRPr sz="1200"/>
            </a:lvl1pPr>
          </a:lstStyle>
          <a:p>
            <a:fld id="{D1C6881F-8525-4260-B229-1EA09DE66E8B}" type="slidenum">
              <a:rPr lang="en-US" smtClean="0"/>
              <a:t>‹#›</a:t>
            </a:fld>
            <a:endParaRPr lang="en-US" dirty="0"/>
          </a:p>
        </p:txBody>
      </p:sp>
    </p:spTree>
    <p:extLst>
      <p:ext uri="{BB962C8B-B14F-4D97-AF65-F5344CB8AC3E}">
        <p14:creationId xmlns:p14="http://schemas.microsoft.com/office/powerpoint/2010/main" val="198897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Welcome to this presentation on Analytics in Canvas. We will be using analytics to discover knowledge in our Canvas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1C6881F-8525-4260-B229-1EA09DE66E8B}" type="slidenum">
              <a:rPr lang="en-US" smtClean="0"/>
              <a:t>1</a:t>
            </a:fld>
            <a:endParaRPr lang="en-US" dirty="0"/>
          </a:p>
        </p:txBody>
      </p:sp>
    </p:spTree>
    <p:extLst>
      <p:ext uri="{BB962C8B-B14F-4D97-AF65-F5344CB8AC3E}">
        <p14:creationId xmlns:p14="http://schemas.microsoft.com/office/powerpoint/2010/main" val="227765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bar chart for submissions showing on the analytics dashboard is a percentage chart. Note that on the y-axis total submissions is always 100%. The x-axis shows the various submissions. Again, if you hover over any one of the bars you can get additional information about the submissions for that assignment.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shapes and colors have meaning. The green bar with the rounded bottom shows that the assignment was submitted on time. The yellow portion of the bar that is square at both ends shows assignments that are late. The red portion of the bar with the rounded top shows assignments that are missing.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submissions graph relies on due dates in order to provide accurate information. The bars are ordered by due date. If there is no due date on an assignment, all submissions are shown as on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10</a:t>
            </a:fld>
            <a:endParaRPr lang="en-US" dirty="0"/>
          </a:p>
        </p:txBody>
      </p:sp>
    </p:spTree>
    <p:extLst>
      <p:ext uri="{BB962C8B-B14F-4D97-AF65-F5344CB8AC3E}">
        <p14:creationId xmlns:p14="http://schemas.microsoft.com/office/powerpoint/2010/main" val="103401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last graph on the course analytics dashboard shows the grades for each of the assignments. You’ll see the assignments across the x-axis and the points on the y-axis. The blue vertical line shows the lowest to highest scores. The blue box shows the 25</a:t>
            </a:r>
            <a:r>
              <a:rPr lang="en-US" sz="12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to the 75</a:t>
            </a:r>
            <a:r>
              <a:rPr lang="en-US" sz="12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percentile. The horizontal black line shows the median score. Again, hovering your mouse over any of the bars will give additional information about the grades for that assignment.</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At this point I’m going to switch back to the PowerPoint presentation and show the information on individual student analytics.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C6881F-8525-4260-B229-1EA09DE66E8B}" type="slidenum">
              <a:rPr lang="en-US" smtClean="0"/>
              <a:t>11</a:t>
            </a:fld>
            <a:endParaRPr lang="en-US" dirty="0"/>
          </a:p>
        </p:txBody>
      </p:sp>
    </p:spTree>
    <p:extLst>
      <p:ext uri="{BB962C8B-B14F-4D97-AF65-F5344CB8AC3E}">
        <p14:creationId xmlns:p14="http://schemas.microsoft.com/office/powerpoint/2010/main" val="111360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Student analytics allow us to see how well a student is performing in a course and these analytics can be viewed after the course is concluded.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12</a:t>
            </a:fld>
            <a:endParaRPr lang="en-US" dirty="0"/>
          </a:p>
        </p:txBody>
      </p:sp>
    </p:spTree>
    <p:extLst>
      <p:ext uri="{BB962C8B-B14F-4D97-AF65-F5344CB8AC3E}">
        <p14:creationId xmlns:p14="http://schemas.microsoft.com/office/powerpoint/2010/main" val="299421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entury Gothic" panose="020B0502020202020204" pitchFamily="34" charset="0"/>
                <a:ea typeface="Calibri" panose="020F0502020204030204" pitchFamily="34" charset="0"/>
                <a:cs typeface="Times New Roman" panose="02020603050405020304" pitchFamily="18" charset="0"/>
              </a:rPr>
              <a:t>When we look at the overall student analytics, we see that they are shown in a table format and they display an overview of each student’s participation in the course. The sum of all the student analytics is equal to the course analytics. This view can be sorted ascending or descending by a student name, page views, participation, and current score. Even in the live version of the class it is difficult to see the sort arrows on the right side of each of the items on which we can perform a sort. In order to dig into the detail for each student, click on the student’s name to open the individualized analytics for that student.</a:t>
            </a:r>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13</a:t>
            </a:fld>
            <a:endParaRPr lang="en-US" dirty="0"/>
          </a:p>
        </p:txBody>
      </p:sp>
    </p:spTree>
    <p:extLst>
      <p:ext uri="{BB962C8B-B14F-4D97-AF65-F5344CB8AC3E}">
        <p14:creationId xmlns:p14="http://schemas.microsoft.com/office/powerpoint/2010/main" val="1659693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analytics for one student will show the student name and current total at the top of the screen. You can message that student by clicking the mail icon next to current total below the student’s name. You can move from one student to the next by using the forward and back arrows or clicking the drop-down arrow next to the student name in the upper right-hand corner. Just as you can with course analytics, you can toggle between graph and table view using the analytics toggle near the upper right-hand corner of the screen.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analytics for one student shows activity by date, communication, submissions, and grades. We will dig into each one of these sections in the slides to follow.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14</a:t>
            </a:fld>
            <a:endParaRPr lang="en-US" dirty="0"/>
          </a:p>
        </p:txBody>
      </p:sp>
    </p:spTree>
    <p:extLst>
      <p:ext uri="{BB962C8B-B14F-4D97-AF65-F5344CB8AC3E}">
        <p14:creationId xmlns:p14="http://schemas.microsoft.com/office/powerpoint/2010/main" val="351698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Activity by date shows student participation in the course. Student participation includes loading a collaboration to view or edit, joining a web conference, posting a new comment to a discussion, submitting a quiz, starting a quiz, submitting an assignment, or creating a wiki page. As with the activity that we saw with the course analytics, the light blue indicates page views. The dark blue indicates that participation took place on that date. You can hover over any one of the bars to get additional information about the activity on that 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15</a:t>
            </a:fld>
            <a:endParaRPr lang="en-US" dirty="0"/>
          </a:p>
        </p:txBody>
      </p:sp>
    </p:spTree>
    <p:extLst>
      <p:ext uri="{BB962C8B-B14F-4D97-AF65-F5344CB8AC3E}">
        <p14:creationId xmlns:p14="http://schemas.microsoft.com/office/powerpoint/2010/main" val="382812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next graph on the student analytics page shows the communication between the student and the instructor in the Canvas inbox. The y-axis represents a user type. The orange message icon shows when a student sent a message to an instructor, and the blue message icon shows when an instructor sent a message to the student. The x-axis represents the interaction 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16</a:t>
            </a:fld>
            <a:endParaRPr lang="en-US" dirty="0"/>
          </a:p>
        </p:txBody>
      </p:sp>
    </p:spTree>
    <p:extLst>
      <p:ext uri="{BB962C8B-B14F-4D97-AF65-F5344CB8AC3E}">
        <p14:creationId xmlns:p14="http://schemas.microsoft.com/office/powerpoint/2010/main" val="142380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If you are like me, when you first look at the Submissions graph you are likely thinking, “What the heck!” Let’s see if we can clarify this a bit for you. Along the x-axis are the dates and along the y-axis are the assignments. The color-coded symbols and lines show the status of each submission for that student. A green circle indicates an assignment that was submitted on time. A yellow triangle indicates an assignment that was submitted late. A red square indicates an assignment that is missing or not yet submitted. A white circle with a black outline indicates an assignment with a future date. Okay. That makes sense. But what are these lines all about? The green bar to the left of a green circle indicates that the assignment was submitted early. The bar extends from the date the assignment was submitted until the date the assignment was due. Submissions without a horizontal line either have no due date or the assignment was submitted on the due date. The yellow bar extending to the right of the yellow triangle shows assignments that are submitted late. The triangle indicates the actual due date and the right terminus of the bar indicates the date on which the assignment was submitted. As you can understand, there are no bars with missing assignments or with assignments at a future date.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entury Gothic" panose="020B0502020202020204" pitchFamily="34" charset="0"/>
                <a:ea typeface="Calibri" panose="020F0502020204030204" pitchFamily="34" charset="0"/>
                <a:cs typeface="Times New Roman" panose="02020603050405020304" pitchFamily="18" charset="0"/>
              </a:rPr>
              <a:t>As with the other graphs in the Canvas analytics, you can hover over the specific bar to view additional detailed information about the assignment. Current and past assignments include the assignment title, the due date (if any), the submission date, and the score. Future assignments include the assignment title, due date (if any), and the score. Please note that the submissions chart does not include information about assignments that do not require submission, excused assignments, or assignments that do not apply to a student because of differentiated assignments.</a:t>
            </a:r>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17</a:t>
            </a:fld>
            <a:endParaRPr lang="en-US" dirty="0"/>
          </a:p>
        </p:txBody>
      </p:sp>
    </p:spTree>
    <p:extLst>
      <p:ext uri="{BB962C8B-B14F-4D97-AF65-F5344CB8AC3E}">
        <p14:creationId xmlns:p14="http://schemas.microsoft.com/office/powerpoint/2010/main" val="1649577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View Grades graph shows the median, high, and low scores for each assignment. The x-axis represents each assignment, while the y-axis represents the number of points for an assignment. The vertical black line extends from the highest score to the lowest score. The gray box extends from the 25</a:t>
            </a:r>
            <a:r>
              <a:rPr lang="en-US" sz="12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to the 75</a:t>
            </a:r>
            <a:r>
              <a:rPr lang="en-US" sz="12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percentile. The horizontal black line shows the median score for the assignment. The student score is indicated by the same shapes found in the Submissions graph. A green circle indicates an assignment with a good score. A yellow triangle indicates an assignment with a fair score. A red square indicates an assignment with the poor score. Keep in mind that a poor score is relative. If everyone else gets 100% on an assignment, for example, 95% can be interpreted by Canvas as a poor score.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18</a:t>
            </a:fld>
            <a:endParaRPr lang="en-US" dirty="0"/>
          </a:p>
        </p:txBody>
      </p:sp>
    </p:spTree>
    <p:extLst>
      <p:ext uri="{BB962C8B-B14F-4D97-AF65-F5344CB8AC3E}">
        <p14:creationId xmlns:p14="http://schemas.microsoft.com/office/powerpoint/2010/main" val="49726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Remember that you can use the slider to view the student analytics as tables. Tables apply to every graph in its respective page, and each column defines the data within its respective graph. Graphical data is displayed by column. Note that each table is paginated to show only 30 entries per page. To view additional pages, use the pagination icons at the bottom of the page to advance forward or to return to a previous page.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19</a:t>
            </a:fld>
            <a:endParaRPr lang="en-US" dirty="0"/>
          </a:p>
        </p:txBody>
      </p:sp>
    </p:spTree>
    <p:extLst>
      <p:ext uri="{BB962C8B-B14F-4D97-AF65-F5344CB8AC3E}">
        <p14:creationId xmlns:p14="http://schemas.microsoft.com/office/powerpoint/2010/main" val="301978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In this brief video overview, we will be looking at what are Canvas analytics, how to use course analytics, the various elements of the course analytics, student analytics, the Student Interactions Report, and Course statistics.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a:t>
            </a:fld>
            <a:endParaRPr lang="en-US" dirty="0"/>
          </a:p>
        </p:txBody>
      </p:sp>
    </p:spTree>
    <p:extLst>
      <p:ext uri="{BB962C8B-B14F-4D97-AF65-F5344CB8AC3E}">
        <p14:creationId xmlns:p14="http://schemas.microsoft.com/office/powerpoint/2010/main" val="383280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If you’ve not yet used the Student Interactions Report, I think that you’ll find this report a handy reference. The Student Interactions Report allows you to see and evaluate the interactions between you and those enrolled in your course. These interactions are recorded when you contact the student via Conversations or when you leave a comment on an assignment.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To locate the Student Interactions Report from the Dashboard, click View Grades on the right-hand side of the screen. You will be presented with a list of all the courses that you are taking or have taken and all the courses that you are teaching or have taught. For the courses in which you are a teacher, you will see a link on the right-hand side of the row that allows you to go directly to the Student Interactions Report for that course.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You can also access the Student Interactions Report for the selected course from within that course. Once inside the course, click the People icon, click the More icon, which is in the upper right-hand side of the screen, then select Student Interactions Report.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20</a:t>
            </a:fld>
            <a:endParaRPr lang="en-US" dirty="0"/>
          </a:p>
        </p:txBody>
      </p:sp>
    </p:spTree>
    <p:extLst>
      <p:ext uri="{BB962C8B-B14F-4D97-AF65-F5344CB8AC3E}">
        <p14:creationId xmlns:p14="http://schemas.microsoft.com/office/powerpoint/2010/main" val="751344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Student Interactions Report lists the students in your course, the last time you interacted with them, the current grade for the students, the final grade for the students, and if there any submitted but un-graded assignments for the students. You can also send a message to a student by clicking the message icon.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Interactions are conversations or comments on an assignment. This report is sortable by using the sort icons to the right of the column headers.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21</a:t>
            </a:fld>
            <a:endParaRPr lang="en-US" dirty="0"/>
          </a:p>
        </p:txBody>
      </p:sp>
    </p:spTree>
    <p:extLst>
      <p:ext uri="{BB962C8B-B14F-4D97-AF65-F5344CB8AC3E}">
        <p14:creationId xmlns:p14="http://schemas.microsoft.com/office/powerpoint/2010/main" val="862436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You can also view the interactions with each student individually. To find the individual interactions report, click People on the left navigation menu, then click on the student’s name, and then click on Interactions Report in the menu on the right-hand side of the page.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22</a:t>
            </a:fld>
            <a:endParaRPr lang="en-US" dirty="0"/>
          </a:p>
        </p:txBody>
      </p:sp>
    </p:spTree>
    <p:extLst>
      <p:ext uri="{BB962C8B-B14F-4D97-AF65-F5344CB8AC3E}">
        <p14:creationId xmlns:p14="http://schemas.microsoft.com/office/powerpoint/2010/main" val="2826839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Interactions Report for one student shows the same information as the compiled report for all students in the course. You will see the name of the student, the date of the last student interaction, the current score, the final score, and a list of any ungraded assignments. You can also message the student from the envelope icon. You can return to the full Student Interaction Report using the link at the bottom of the report.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23</a:t>
            </a:fld>
            <a:endParaRPr lang="en-US" dirty="0"/>
          </a:p>
        </p:txBody>
      </p:sp>
    </p:spTree>
    <p:extLst>
      <p:ext uri="{BB962C8B-B14F-4D97-AF65-F5344CB8AC3E}">
        <p14:creationId xmlns:p14="http://schemas.microsoft.com/office/powerpoint/2010/main" val="154421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Course Statistics within a Canvas course provides counts of discussions, assignments, active students, quizzes, and files. Course statistics can be accessed from within the course by clicking Settings on the navigation menu on the left-hand side of the screen. When the Settings page displays, there will be a link for Course Statistics on the right-hand side of the page. Click Course Statistics to open the statistics for the selected course.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24</a:t>
            </a:fld>
            <a:endParaRPr lang="en-US" dirty="0"/>
          </a:p>
        </p:txBody>
      </p:sp>
    </p:spTree>
    <p:extLst>
      <p:ext uri="{BB962C8B-B14F-4D97-AF65-F5344CB8AC3E}">
        <p14:creationId xmlns:p14="http://schemas.microsoft.com/office/powerpoint/2010/main" val="10809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Course Statistics tab within a course include Totals, Assignments, Students, and File Storage.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25</a:t>
            </a:fld>
            <a:endParaRPr lang="en-US" dirty="0"/>
          </a:p>
        </p:txBody>
      </p:sp>
    </p:spTree>
    <p:extLst>
      <p:ext uri="{BB962C8B-B14F-4D97-AF65-F5344CB8AC3E}">
        <p14:creationId xmlns:p14="http://schemas.microsoft.com/office/powerpoint/2010/main" val="3486718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In the Totals tab, view running totals of Discussions, Assignments, Active Students, and Quizzes. In this example, you can see that there are 25 discussions with 19 discussion posts. There 41 assignments, 7 active students, and 17 quizzes.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26</a:t>
            </a:fld>
            <a:endParaRPr lang="en-US" dirty="0"/>
          </a:p>
        </p:txBody>
      </p:sp>
    </p:spTree>
    <p:extLst>
      <p:ext uri="{BB962C8B-B14F-4D97-AF65-F5344CB8AC3E}">
        <p14:creationId xmlns:p14="http://schemas.microsoft.com/office/powerpoint/2010/main" val="2439624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Course Statistics Assignments tab shows the counts of assignments, including submission type, number of assignments, and number of submissions.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27</a:t>
            </a:fld>
            <a:endParaRPr lang="en-US" dirty="0"/>
          </a:p>
        </p:txBody>
      </p:sp>
    </p:spTree>
    <p:extLst>
      <p:ext uri="{BB962C8B-B14F-4D97-AF65-F5344CB8AC3E}">
        <p14:creationId xmlns:p14="http://schemas.microsoft.com/office/powerpoint/2010/main" val="979682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Course Statistics Students tab shows students who have recently logged into Canvas. Keep in mind that this is showing students who have logged into Canvas, not specifically into the selected course. From this tab you can click the name of the student to view that student’s details.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28</a:t>
            </a:fld>
            <a:endParaRPr lang="en-US" dirty="0"/>
          </a:p>
        </p:txBody>
      </p:sp>
    </p:spTree>
    <p:extLst>
      <p:ext uri="{BB962C8B-B14F-4D97-AF65-F5344CB8AC3E}">
        <p14:creationId xmlns:p14="http://schemas.microsoft.com/office/powerpoint/2010/main" val="2395794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Clicking the link takes us to the Course Statistics student user details. We’ve covered both this screen and the report shown on it earlier in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29</a:t>
            </a:fld>
            <a:endParaRPr lang="en-US" dirty="0"/>
          </a:p>
        </p:txBody>
      </p:sp>
    </p:spTree>
    <p:extLst>
      <p:ext uri="{BB962C8B-B14F-4D97-AF65-F5344CB8AC3E}">
        <p14:creationId xmlns:p14="http://schemas.microsoft.com/office/powerpoint/2010/main" val="318762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Our objectives for this session are to locate course analytics, view course analytics, change the view from graph to table, read the course analytics dashboard, access individual student analytics, create a student interactions report, view course statistics, and find additional resources on Canvas course analytics.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3</a:t>
            </a:fld>
            <a:endParaRPr lang="en-US" dirty="0"/>
          </a:p>
        </p:txBody>
      </p:sp>
    </p:spTree>
    <p:extLst>
      <p:ext uri="{BB962C8B-B14F-4D97-AF65-F5344CB8AC3E}">
        <p14:creationId xmlns:p14="http://schemas.microsoft.com/office/powerpoint/2010/main" val="2858257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Course Statistics File Storage tab shows us information about our allotted storage and how much we’ve used. In this example you can see that the allotted storage is 500 megabytes. At Bellevue College our allotted storage per class is closer to 5 gigabytes. This tab also shows the number of unique uploaded files in the course. What this means is when the course is copied there are no unique uploaded files in the new course until you actually add them. For example, the current quarter syllabus would be a new uploaded file. If you replace any of the attachments to assignments, then you would have unique uploaded files to the new course.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30</a:t>
            </a:fld>
            <a:endParaRPr lang="en-US" dirty="0"/>
          </a:p>
        </p:txBody>
      </p:sp>
    </p:spTree>
    <p:extLst>
      <p:ext uri="{BB962C8B-B14F-4D97-AF65-F5344CB8AC3E}">
        <p14:creationId xmlns:p14="http://schemas.microsoft.com/office/powerpoint/2010/main" val="785678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In summary, we have looked at a variety of Canvas analytics, how to use course analytics, the various elements of the course analytics, student analytics, the Student Interactions Report, and Course statistics. In the next two slides, we will see the resources that were used in the creation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31</a:t>
            </a:fld>
            <a:endParaRPr lang="en-US" dirty="0"/>
          </a:p>
        </p:txBody>
      </p:sp>
    </p:spTree>
    <p:extLst>
      <p:ext uri="{BB962C8B-B14F-4D97-AF65-F5344CB8AC3E}">
        <p14:creationId xmlns:p14="http://schemas.microsoft.com/office/powerpoint/2010/main" val="3215817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list shows Canvas guides that will reinforce the concepts in the presentation and provide links to additional related information.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32</a:t>
            </a:fld>
            <a:endParaRPr lang="en-US" dirty="0"/>
          </a:p>
        </p:txBody>
      </p:sp>
    </p:spTree>
    <p:extLst>
      <p:ext uri="{BB962C8B-B14F-4D97-AF65-F5344CB8AC3E}">
        <p14:creationId xmlns:p14="http://schemas.microsoft.com/office/powerpoint/2010/main" val="3588221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This presentation also relied on those who have gone before. I’d like to give a shout out to Colorado State University and the University of Oregon Educational Technology Support Center for providing some elements that were used in the making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33</a:t>
            </a:fld>
            <a:endParaRPr lang="en-US" dirty="0"/>
          </a:p>
        </p:txBody>
      </p:sp>
    </p:spTree>
    <p:extLst>
      <p:ext uri="{BB962C8B-B14F-4D97-AF65-F5344CB8AC3E}">
        <p14:creationId xmlns:p14="http://schemas.microsoft.com/office/powerpoint/2010/main" val="362775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a:t>
            </a:r>
            <a:r>
              <a:rPr lang="en-US" baseline="0" dirty="0"/>
              <a:t> </a:t>
            </a:r>
            <a:r>
              <a:rPr lang="en-US" sz="1200" b="0" i="0" kern="1200" dirty="0">
                <a:solidFill>
                  <a:schemeClr val="tx1"/>
                </a:solidFill>
                <a:effectLst/>
                <a:latin typeface="+mn-lt"/>
                <a:ea typeface="+mn-ea"/>
                <a:cs typeface="+mn-cs"/>
              </a:rPr>
              <a:t>Analytics. (2019, April 30). Retrieved May 9, 2019, from https://en.wikipedia.org/wiki/Analytics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What are analytics? We hear this term thrown around often, particularly in this era of data driven decision-making. What we are doing here is looking at analytics as the discovery, interpretation, and communication of meaningful patterns in data; and the process of applying those patterns towards effective decision-making in our courses. In other words, these analytics can be understood as a connective tissue between data and effective decision-making within an organization. And, in our case, within our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p>
        </p:txBody>
      </p:sp>
      <p:sp>
        <p:nvSpPr>
          <p:cNvPr id="4" name="Slide Number Placeholder 3"/>
          <p:cNvSpPr>
            <a:spLocks noGrp="1"/>
          </p:cNvSpPr>
          <p:nvPr>
            <p:ph type="sldNum" sz="quarter" idx="10"/>
          </p:nvPr>
        </p:nvSpPr>
        <p:spPr/>
        <p:txBody>
          <a:bodyPr/>
          <a:lstStyle/>
          <a:p>
            <a:fld id="{D1C6881F-8525-4260-B229-1EA09DE66E8B}" type="slidenum">
              <a:rPr lang="en-US" smtClean="0"/>
              <a:t>4</a:t>
            </a:fld>
            <a:endParaRPr lang="en-US" dirty="0"/>
          </a:p>
        </p:txBody>
      </p:sp>
    </p:spTree>
    <p:extLst>
      <p:ext uri="{BB962C8B-B14F-4D97-AF65-F5344CB8AC3E}">
        <p14:creationId xmlns:p14="http://schemas.microsoft.com/office/powerpoint/2010/main" val="251856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This slide indicates that we’re going to be looking at Canvas analytics for instructors. What this means is that there are various levels of analytics within Canvas. There is a whole level that is directed at administrators of the Canvas system. So those are the people who administer Canvas for our college. We will not be looking at those at all. We’re going to be looking only at the analytics that are directed towards instructors and our interactions with our students and our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Canvas records interactions and provides us with a record of these interactions. These interactions are used to produce the analytics that we can use to improve our course design and delivery. The interpretation of these analytics is unique to each course. For example, the analytics that I see in a course that I design and deliver to staff and faculty looks different from the analytics in a course that I design and deliver to our students. This is because the intention in each course is different. We can use course analytics to predict how students react to course activities. We can see which students are at risk and need help. We can view how effective our teaching strategies are in allowing students to learn. And we can see a quick view of what our students are achieving in our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5</a:t>
            </a:fld>
            <a:endParaRPr lang="en-US" dirty="0"/>
          </a:p>
        </p:txBody>
      </p:sp>
    </p:spTree>
    <p:extLst>
      <p:ext uri="{BB962C8B-B14F-4D97-AF65-F5344CB8AC3E}">
        <p14:creationId xmlns:p14="http://schemas.microsoft.com/office/powerpoint/2010/main" val="228474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entury Gothic" panose="020B0502020202020204" pitchFamily="34" charset="0"/>
                <a:ea typeface="Calibri" panose="020F0502020204030204" pitchFamily="34" charset="0"/>
                <a:cs typeface="Times New Roman" panose="02020603050405020304" pitchFamily="18" charset="0"/>
              </a:rPr>
              <a:t>In this slide you see an image of how to find and view course analytics in a generic course. At this point, I am going to switch views and show you course analytics in a live course. Course analytics are not available until the course has been published and there are students participating in the course. After I complete the overview of course analytics, I’m going to switch back to the PowerPoint presentation and show you student analytics. You can understand why I cannot show student analytics in a live course as it would jeopardize the confidentiality of students who have taken that course. However, you should be able to follow along with the slides using one of your own courses.</a:t>
            </a:r>
          </a:p>
          <a:p>
            <a:endParaRPr lang="en-US" sz="1200" dirty="0">
              <a:effectLst/>
              <a:latin typeface="Century Gothic" panose="020B0502020202020204" pitchFamily="34" charset="0"/>
              <a:cs typeface="Times New Roman" panose="02020603050405020304" pitchFamily="18" charset="0"/>
            </a:endParaRPr>
          </a:p>
          <a:p>
            <a:r>
              <a:rPr lang="en-US" sz="1200" b="1" kern="1200" dirty="0">
                <a:solidFill>
                  <a:schemeClr val="tx1"/>
                </a:solidFill>
                <a:effectLst/>
                <a:latin typeface="+mn-lt"/>
                <a:ea typeface="+mn-ea"/>
                <a:cs typeface="+mn-cs"/>
              </a:rPr>
              <a:t>Switch to Live Course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view Course Analytics, open the target course and on the right-hand side of the screen you will see a list of items starting with Import from Commons and ending with View Course Analytics. Click the icon for View Course Analytics. Again, if you do not see this icon it could mean that the course has not been published, students have not been enrolled yet, and/or students have not started to participate in the course. If none of these items are true, then please contact Bellevue College Canvas support to ensure that the analytics button is enabled in your course.</a:t>
            </a: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6</a:t>
            </a:fld>
            <a:endParaRPr lang="en-US" dirty="0"/>
          </a:p>
        </p:txBody>
      </p:sp>
    </p:spTree>
    <p:extLst>
      <p:ext uri="{BB962C8B-B14F-4D97-AF65-F5344CB8AC3E}">
        <p14:creationId xmlns:p14="http://schemas.microsoft.com/office/powerpoint/2010/main" val="29603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Analytics Dashboard is displayed. By default, analytics are shown in graph format. You will see three types of graphs on the page: activity by date, submissions, and grades. To switch to table view, click the table icon at the right side of the analytics icon or simply click the slider button in the analytics icon. You will still see activity by date, submissions, and grades; however, they will be shown in table view. Note that at the bottom of each of these sections is the pagination area, which allows you to move to different pages within the table. It is possible that you will see only one page near the beginning of the quarter or if you have only a few assignments within your class. For example, this example course is constructed with many assignments to complete each week and, because of that, you see that there is participation on all but 2 days within this course.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7</a:t>
            </a:fld>
            <a:endParaRPr lang="en-US" dirty="0"/>
          </a:p>
        </p:txBody>
      </p:sp>
    </p:spTree>
    <p:extLst>
      <p:ext uri="{BB962C8B-B14F-4D97-AF65-F5344CB8AC3E}">
        <p14:creationId xmlns:p14="http://schemas.microsoft.com/office/powerpoint/2010/main" val="426214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detail shown on the analytics dashboard includes activity by date, submissions, and grades. Activity is equal to page views plus participation. The difference in color, that is the dark blue versus the light blue, indicates whether any participation took place on a particular date. If the bar is dark blue, participation took place on that date. We’ll discuss what participation is a little later in the presentation. If the bar is a light blue, then only page views took place on that particular date. Submissions on this chart are equivalent to quizzes and assignments. The colors and shape of the bars indicate the status of the submission. We will also discuss this in more detail in a later slide. The grades are shown as a box and whisker plot. They show the distribution of grades in the course.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8</a:t>
            </a:fld>
            <a:endParaRPr lang="en-US" dirty="0"/>
          </a:p>
        </p:txBody>
      </p:sp>
    </p:spTree>
    <p:extLst>
      <p:ext uri="{BB962C8B-B14F-4D97-AF65-F5344CB8AC3E}">
        <p14:creationId xmlns:p14="http://schemas.microsoft.com/office/powerpoint/2010/main" val="293338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As promised, let’s dig into what course participation includes. Announcements are included as participation when an instructor posts an announcement or when a comment is made to an announcement. Participation in assignments includes updates made by the instructor or submissions by a student. Participation includes calendar updates made by an instructor. Participation includes collaborations when a contribution is loaded to be viewed or edited. New comments posted to discussions are also participation. The creation of wiki pages counts as participation. Quizzes started and quizzes submitted are included in course participation.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The activity by date chart shows dates on the x-axis and page views on the y-axis.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If we hover over any one of the bars, we can get more information on the type of participation that was recorded on that 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C6881F-8525-4260-B229-1EA09DE66E8B}" type="slidenum">
              <a:rPr lang="en-US" smtClean="0"/>
              <a:t>9</a:t>
            </a:fld>
            <a:endParaRPr lang="en-US" dirty="0"/>
          </a:p>
        </p:txBody>
      </p:sp>
    </p:spTree>
    <p:extLst>
      <p:ext uri="{BB962C8B-B14F-4D97-AF65-F5344CB8AC3E}">
        <p14:creationId xmlns:p14="http://schemas.microsoft.com/office/powerpoint/2010/main" val="3006641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10338816" y="0"/>
            <a:ext cx="97536" cy="6858000"/>
          </a:xfrm>
          <a:prstGeom prst="rect">
            <a:avLst/>
          </a:prstGeom>
        </p:spPr>
      </p:pic>
      <p:pic>
        <p:nvPicPr>
          <p:cNvPr id="7" name="Picture 6" descr="1_05.jpg"/>
          <p:cNvPicPr>
            <a:picLocks noChangeAspect="1"/>
          </p:cNvPicPr>
          <p:nvPr/>
        </p:nvPicPr>
        <p:blipFill>
          <a:blip r:embed="rId3"/>
          <a:stretch>
            <a:fillRect/>
          </a:stretch>
        </p:blipFill>
        <p:spPr>
          <a:xfrm>
            <a:off x="10414000" y="0"/>
            <a:ext cx="1778000" cy="6858000"/>
          </a:xfrm>
          <a:prstGeom prst="rect">
            <a:avLst/>
          </a:prstGeom>
        </p:spPr>
      </p:pic>
      <p:grpSp>
        <p:nvGrpSpPr>
          <p:cNvPr id="4" name="Group 17"/>
          <p:cNvGrpSpPr/>
          <p:nvPr/>
        </p:nvGrpSpPr>
        <p:grpSpPr>
          <a:xfrm>
            <a:off x="0" y="6630352"/>
            <a:ext cx="12192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ctrTitle"/>
          </p:nvPr>
        </p:nvSpPr>
        <p:spPr>
          <a:xfrm>
            <a:off x="609600" y="1371601"/>
            <a:ext cx="9042400" cy="1069975"/>
          </a:xfrm>
        </p:spPr>
        <p:txBody>
          <a:bodyPr bIns="0" anchor="b" anchorCtr="0">
            <a:noAutofit/>
          </a:bodyPr>
          <a:lstStyle>
            <a:lvl1pPr>
              <a:defRPr sz="4200" baseline="0"/>
            </a:lvl1pPr>
          </a:lstStyle>
          <a:p>
            <a:r>
              <a:rPr lang="en-US" dirty="0"/>
              <a:t>Click to edit Master title style</a:t>
            </a:r>
          </a:p>
        </p:txBody>
      </p:sp>
      <p:sp>
        <p:nvSpPr>
          <p:cNvPr id="3" name="Subtitle 2"/>
          <p:cNvSpPr>
            <a:spLocks noGrp="1"/>
          </p:cNvSpPr>
          <p:nvPr>
            <p:ph type="subTitle" idx="1"/>
          </p:nvPr>
        </p:nvSpPr>
        <p:spPr>
          <a:xfrm>
            <a:off x="609600" y="2438400"/>
            <a:ext cx="90424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Date Placeholder 18"/>
          <p:cNvSpPr>
            <a:spLocks noGrp="1"/>
          </p:cNvSpPr>
          <p:nvPr>
            <p:ph type="dt" sz="half" idx="10"/>
          </p:nvPr>
        </p:nvSpPr>
        <p:spPr>
          <a:xfrm>
            <a:off x="8280400" y="6610350"/>
            <a:ext cx="2032000" cy="228600"/>
          </a:xfrm>
        </p:spPr>
        <p:txBody>
          <a:bodyPr/>
          <a:lstStyle/>
          <a:p>
            <a:fld id="{46A22A56-71EC-4873-B73A-966647754166}" type="datetime1">
              <a:rPr lang="en-US" smtClean="0"/>
              <a:t>5/23/2019</a:t>
            </a:fld>
            <a:endParaRPr lang="en-US" dirty="0"/>
          </a:p>
        </p:txBody>
      </p:sp>
      <p:sp>
        <p:nvSpPr>
          <p:cNvPr id="20" name="Slide Number Placeholder 19"/>
          <p:cNvSpPr>
            <a:spLocks noGrp="1"/>
          </p:cNvSpPr>
          <p:nvPr>
            <p:ph type="sldNum" sz="quarter" idx="11"/>
          </p:nvPr>
        </p:nvSpPr>
        <p:spPr>
          <a:xfrm>
            <a:off x="10566400" y="6610350"/>
            <a:ext cx="1598507" cy="228600"/>
          </a:xfrm>
        </p:spPr>
        <p:txBody>
          <a:bodyPr/>
          <a:lstStyle/>
          <a:p>
            <a:pPr marL="93980">
              <a:lnSpc>
                <a:spcPct val="100000"/>
              </a:lnSpc>
            </a:pPr>
            <a:fld id="{81D60167-4931-47E6-BA6A-407CBD079E47}" type="slidenum">
              <a:rPr lang="en-US" smtClean="0"/>
              <a:t>‹#›</a:t>
            </a:fld>
            <a:endParaRPr lang="en-US" dirty="0"/>
          </a:p>
        </p:txBody>
      </p:sp>
      <p:sp>
        <p:nvSpPr>
          <p:cNvPr id="21" name="Footer Placeholder 20"/>
          <p:cNvSpPr>
            <a:spLocks noGrp="1"/>
          </p:cNvSpPr>
          <p:nvPr>
            <p:ph type="ftr" sz="quarter" idx="12"/>
          </p:nvPr>
        </p:nvSpPr>
        <p:spPr>
          <a:xfrm>
            <a:off x="609600" y="6611112"/>
            <a:ext cx="7467600" cy="228600"/>
          </a:xfrm>
        </p:spPr>
        <p:txBody>
          <a:bodyPr/>
          <a:lstStyle/>
          <a:p>
            <a:pPr marL="12700">
              <a:lnSpc>
                <a:spcPct val="100000"/>
              </a:lnSpc>
            </a:pPr>
            <a:r>
              <a:rPr lang="en-US" spc="-5" dirty="0"/>
              <a:t>September 2016</a:t>
            </a:r>
          </a:p>
        </p:txBody>
      </p:sp>
    </p:spTree>
    <p:extLst>
      <p:ext uri="{BB962C8B-B14F-4D97-AF65-F5344CB8AC3E}">
        <p14:creationId xmlns:p14="http://schemas.microsoft.com/office/powerpoint/2010/main" val="309001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p:cNvGrpSpPr/>
          <p:nvPr/>
        </p:nvGrpSpPr>
        <p:grpSpPr>
          <a:xfrm>
            <a:off x="0" y="6631305"/>
            <a:ext cx="12192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Date Placeholder 21"/>
          <p:cNvSpPr>
            <a:spLocks noGrp="1"/>
          </p:cNvSpPr>
          <p:nvPr>
            <p:ph type="dt" sz="half" idx="10"/>
          </p:nvPr>
        </p:nvSpPr>
        <p:spPr/>
        <p:txBody>
          <a:bodyPr/>
          <a:lstStyle/>
          <a:p>
            <a:fld id="{B61A8BAA-7964-4AD5-9701-1440F4A3439E}" type="datetime1">
              <a:rPr lang="en-US" smtClean="0"/>
              <a:t>5/23/2019</a:t>
            </a:fld>
            <a:endParaRPr lang="en-US" dirty="0"/>
          </a:p>
        </p:txBody>
      </p:sp>
      <p:sp>
        <p:nvSpPr>
          <p:cNvPr id="23" name="Slide Number Placeholder 22"/>
          <p:cNvSpPr>
            <a:spLocks noGrp="1"/>
          </p:cNvSpPr>
          <p:nvPr>
            <p:ph type="sldNum" sz="quarter" idx="11"/>
          </p:nvPr>
        </p:nvSpPr>
        <p:spPr/>
        <p:txBody>
          <a:bodyPr/>
          <a:lstStyle/>
          <a:p>
            <a:pPr marL="93980">
              <a:lnSpc>
                <a:spcPct val="100000"/>
              </a:lnSpc>
            </a:pPr>
            <a:fld id="{81D60167-4931-47E6-BA6A-407CBD079E47}" type="slidenum">
              <a:rPr lang="en-US" smtClean="0"/>
              <a:t>‹#›</a:t>
            </a:fld>
            <a:endParaRPr lang="en-US" dirty="0"/>
          </a:p>
        </p:txBody>
      </p:sp>
      <p:sp>
        <p:nvSpPr>
          <p:cNvPr id="24" name="Footer Placeholder 23"/>
          <p:cNvSpPr>
            <a:spLocks noGrp="1"/>
          </p:cNvSpPr>
          <p:nvPr>
            <p:ph type="ftr" sz="quarter" idx="12"/>
          </p:nvPr>
        </p:nvSpPr>
        <p:spPr/>
        <p:txBody>
          <a:bodyPr/>
          <a:lstStyle/>
          <a:p>
            <a:pPr marL="12700">
              <a:lnSpc>
                <a:spcPct val="100000"/>
              </a:lnSpc>
            </a:pPr>
            <a:r>
              <a:rPr lang="en-US" spc="-5" dirty="0"/>
              <a:t>September 2016</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12192000" cy="53340"/>
          </a:xfrm>
          <a:prstGeom prst="rect">
            <a:avLst/>
          </a:prstGeom>
        </p:spPr>
      </p:pic>
      <p:pic>
        <p:nvPicPr>
          <p:cNvPr id="14" name="Picture 13" descr="2_01.jpg"/>
          <p:cNvPicPr>
            <a:picLocks noChangeAspect="1"/>
          </p:cNvPicPr>
          <p:nvPr/>
        </p:nvPicPr>
        <p:blipFill>
          <a:blip r:embed="rId3"/>
          <a:stretch>
            <a:fillRect/>
          </a:stretch>
        </p:blipFill>
        <p:spPr>
          <a:xfrm>
            <a:off x="0" y="0"/>
            <a:ext cx="12192000" cy="403860"/>
          </a:xfrm>
          <a:prstGeom prst="rect">
            <a:avLst/>
          </a:prstGeom>
        </p:spPr>
      </p:pic>
    </p:spTree>
    <p:extLst>
      <p:ext uri="{BB962C8B-B14F-4D97-AF65-F5344CB8AC3E}">
        <p14:creationId xmlns:p14="http://schemas.microsoft.com/office/powerpoint/2010/main" val="14462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9085"/>
            <a:ext cx="2743200" cy="553707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585216"/>
            <a:ext cx="8026400" cy="55412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10"/>
          <p:cNvGrpSpPr/>
          <p:nvPr/>
        </p:nvGrpSpPr>
        <p:grpSpPr>
          <a:xfrm>
            <a:off x="0" y="6631305"/>
            <a:ext cx="12192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Date Placeholder 21"/>
          <p:cNvSpPr>
            <a:spLocks noGrp="1"/>
          </p:cNvSpPr>
          <p:nvPr>
            <p:ph type="dt" sz="half" idx="10"/>
          </p:nvPr>
        </p:nvSpPr>
        <p:spPr/>
        <p:txBody>
          <a:bodyPr/>
          <a:lstStyle/>
          <a:p>
            <a:fld id="{68700663-2728-42AC-982F-EFBD603FA174}" type="datetime1">
              <a:rPr lang="en-US" smtClean="0"/>
              <a:t>5/23/2019</a:t>
            </a:fld>
            <a:endParaRPr lang="en-US" dirty="0"/>
          </a:p>
        </p:txBody>
      </p:sp>
      <p:sp>
        <p:nvSpPr>
          <p:cNvPr id="23" name="Slide Number Placeholder 22"/>
          <p:cNvSpPr>
            <a:spLocks noGrp="1"/>
          </p:cNvSpPr>
          <p:nvPr>
            <p:ph type="sldNum" sz="quarter" idx="11"/>
          </p:nvPr>
        </p:nvSpPr>
        <p:spPr/>
        <p:txBody>
          <a:bodyPr/>
          <a:lstStyle/>
          <a:p>
            <a:pPr marL="93980">
              <a:lnSpc>
                <a:spcPct val="100000"/>
              </a:lnSpc>
            </a:pPr>
            <a:fld id="{81D60167-4931-47E6-BA6A-407CBD079E47}" type="slidenum">
              <a:rPr lang="en-US" smtClean="0"/>
              <a:t>‹#›</a:t>
            </a:fld>
            <a:endParaRPr lang="en-US" dirty="0"/>
          </a:p>
        </p:txBody>
      </p:sp>
      <p:sp>
        <p:nvSpPr>
          <p:cNvPr id="24" name="Footer Placeholder 23"/>
          <p:cNvSpPr>
            <a:spLocks noGrp="1"/>
          </p:cNvSpPr>
          <p:nvPr>
            <p:ph type="ftr" sz="quarter" idx="12"/>
          </p:nvPr>
        </p:nvSpPr>
        <p:spPr/>
        <p:txBody>
          <a:bodyPr/>
          <a:lstStyle/>
          <a:p>
            <a:pPr marL="12700">
              <a:lnSpc>
                <a:spcPct val="100000"/>
              </a:lnSpc>
            </a:pPr>
            <a:r>
              <a:rPr lang="en-US" spc="-5" dirty="0"/>
              <a:t>September 2016</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12192000" cy="53340"/>
          </a:xfrm>
          <a:prstGeom prst="rect">
            <a:avLst/>
          </a:prstGeom>
        </p:spPr>
      </p:pic>
      <p:pic>
        <p:nvPicPr>
          <p:cNvPr id="14" name="Picture 13" descr="2_01.jpg"/>
          <p:cNvPicPr>
            <a:picLocks noChangeAspect="1"/>
          </p:cNvPicPr>
          <p:nvPr/>
        </p:nvPicPr>
        <p:blipFill>
          <a:blip r:embed="rId3"/>
          <a:stretch>
            <a:fillRect/>
          </a:stretch>
        </p:blipFill>
        <p:spPr>
          <a:xfrm>
            <a:off x="0" y="0"/>
            <a:ext cx="12192000" cy="403860"/>
          </a:xfrm>
          <a:prstGeom prst="rect">
            <a:avLst/>
          </a:prstGeom>
        </p:spPr>
      </p:pic>
    </p:spTree>
    <p:extLst>
      <p:ext uri="{BB962C8B-B14F-4D97-AF65-F5344CB8AC3E}">
        <p14:creationId xmlns:p14="http://schemas.microsoft.com/office/powerpoint/2010/main" val="365473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2"/>
                </a:solidFill>
                <a:latin typeface="Century Gothic" panose="020B0502020202020204" pitchFamily="34" charset="0"/>
                <a:cs typeface="Calibri Light"/>
              </a:defRPr>
            </a:lvl1pPr>
          </a:lstStyle>
          <a:p>
            <a:endParaRPr dirty="0"/>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atin typeface="Century Gothic" panose="020B0502020202020204" pitchFamily="34" charset="0"/>
              </a:defRPr>
            </a:lvl1pPr>
          </a:lstStyle>
          <a:p>
            <a:endParaRPr/>
          </a:p>
        </p:txBody>
      </p:sp>
      <p:sp>
        <p:nvSpPr>
          <p:cNvPr id="4" name="Holder 4"/>
          <p:cNvSpPr>
            <a:spLocks noGrp="1"/>
          </p:cNvSpPr>
          <p:nvPr>
            <p:ph sz="half" idx="3"/>
          </p:nvPr>
        </p:nvSpPr>
        <p:spPr>
          <a:xfrm>
            <a:off x="8480806" y="1548566"/>
            <a:ext cx="3228340" cy="276999"/>
          </a:xfrm>
          <a:prstGeom prst="rect">
            <a:avLst/>
          </a:prstGeom>
        </p:spPr>
        <p:txBody>
          <a:bodyPr wrap="square" lIns="0" tIns="0" rIns="0" bIns="0">
            <a:spAutoFit/>
          </a:bodyPr>
          <a:lstStyle>
            <a:lvl1pPr>
              <a:defRPr sz="1800" b="0" i="0">
                <a:solidFill>
                  <a:schemeClr val="tx2"/>
                </a:solidFill>
                <a:latin typeface="Century Gothic" panose="020B0502020202020204" pitchFamily="34" charset="0"/>
                <a:cs typeface="Calibri"/>
              </a:defRPr>
            </a:lvl1pPr>
          </a:lstStyle>
          <a:p>
            <a:endParaRPr dirty="0"/>
          </a:p>
        </p:txBody>
      </p:sp>
      <p:sp>
        <p:nvSpPr>
          <p:cNvPr id="5" name="Holder 5"/>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ct val="100000"/>
              </a:lnSpc>
            </a:pPr>
            <a:r>
              <a:rPr lang="en-US" spc="-5" dirty="0"/>
              <a:t>September 2016</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1A6BBDB-AB8F-4864-8D39-5E7A60F3359A}" type="datetime1">
              <a:rPr lang="en-US" smtClean="0"/>
              <a:t>5/23/2019</a:t>
            </a:fld>
            <a:endParaRPr lang="en-US" dirty="0"/>
          </a:p>
        </p:txBody>
      </p:sp>
      <p:sp>
        <p:nvSpPr>
          <p:cNvPr id="7" name="Holder 7"/>
          <p:cNvSpPr>
            <a:spLocks noGrp="1"/>
          </p:cNvSpPr>
          <p:nvPr>
            <p:ph type="sldNum" sz="quarter" idx="7"/>
          </p:nvPr>
        </p:nvSpPr>
        <p:spPr/>
        <p:txBody>
          <a:bodyPr lIns="0" tIns="0" rIns="0" bIns="0"/>
          <a:lstStyle>
            <a:lvl1pPr>
              <a:defRPr sz="1050" b="0" i="0">
                <a:solidFill>
                  <a:schemeClr val="bg1"/>
                </a:solidFill>
                <a:latin typeface="Calibri"/>
                <a:cs typeface="Calibri"/>
              </a:defRPr>
            </a:lvl1pPr>
          </a:lstStyle>
          <a:p>
            <a:pPr marL="93980">
              <a:lnSpc>
                <a:spcPct val="100000"/>
              </a:lnSpc>
            </a:pPr>
            <a:fld id="{81D60167-4931-47E6-BA6A-407CBD079E47}" type="slidenum">
              <a:rPr dirty="0"/>
              <a:t>‹#›</a:t>
            </a:fld>
            <a:endParaRPr dirty="0"/>
          </a:p>
        </p:txBody>
      </p:sp>
    </p:spTree>
    <p:extLst>
      <p:ext uri="{BB962C8B-B14F-4D97-AF65-F5344CB8AC3E}">
        <p14:creationId xmlns:p14="http://schemas.microsoft.com/office/powerpoint/2010/main" val="81837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12192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12192000" cy="53340"/>
          </a:xfrm>
          <a:prstGeom prst="rect">
            <a:avLst/>
          </a:prstGeom>
        </p:spPr>
      </p:pic>
      <p:pic>
        <p:nvPicPr>
          <p:cNvPr id="10" name="Picture 9" descr="2_01.jpg"/>
          <p:cNvPicPr>
            <a:picLocks noChangeAspect="1"/>
          </p:cNvPicPr>
          <p:nvPr/>
        </p:nvPicPr>
        <p:blipFill>
          <a:blip r:embed="rId3"/>
          <a:stretch>
            <a:fillRect/>
          </a:stretch>
        </p:blipFill>
        <p:spPr>
          <a:xfrm>
            <a:off x="0" y="0"/>
            <a:ext cx="12192000" cy="40386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16"/>
          <p:cNvSpPr>
            <a:spLocks noGrp="1"/>
          </p:cNvSpPr>
          <p:nvPr>
            <p:ph type="dt" sz="half" idx="10"/>
          </p:nvPr>
        </p:nvSpPr>
        <p:spPr/>
        <p:txBody>
          <a:bodyPr/>
          <a:lstStyle/>
          <a:p>
            <a:fld id="{EDA30F0A-B053-477F-A790-741A4835EAE6}" type="datetime1">
              <a:rPr lang="en-US" smtClean="0"/>
              <a:t>5/23/2019</a:t>
            </a:fld>
            <a:endParaRPr lang="en-US" dirty="0"/>
          </a:p>
        </p:txBody>
      </p:sp>
      <p:sp>
        <p:nvSpPr>
          <p:cNvPr id="18" name="Slide Number Placeholder 17"/>
          <p:cNvSpPr>
            <a:spLocks noGrp="1"/>
          </p:cNvSpPr>
          <p:nvPr>
            <p:ph type="sldNum" sz="quarter" idx="11"/>
          </p:nvPr>
        </p:nvSpPr>
        <p:spPr/>
        <p:txBody>
          <a:bodyPr/>
          <a:lstStyle/>
          <a:p>
            <a:pPr marL="93980">
              <a:lnSpc>
                <a:spcPct val="100000"/>
              </a:lnSpc>
            </a:pPr>
            <a:fld id="{81D60167-4931-47E6-BA6A-407CBD079E47}" type="slidenum">
              <a:rPr lang="en-US" smtClean="0"/>
              <a:t>‹#›</a:t>
            </a:fld>
            <a:endParaRPr lang="en-US" dirty="0"/>
          </a:p>
        </p:txBody>
      </p:sp>
      <p:sp>
        <p:nvSpPr>
          <p:cNvPr id="20" name="Footer Placeholder 19"/>
          <p:cNvSpPr>
            <a:spLocks noGrp="1"/>
          </p:cNvSpPr>
          <p:nvPr>
            <p:ph type="ftr" sz="quarter" idx="12"/>
          </p:nvPr>
        </p:nvSpPr>
        <p:spPr/>
        <p:txBody>
          <a:bodyPr/>
          <a:lstStyle/>
          <a:p>
            <a:pPr marL="12700">
              <a:lnSpc>
                <a:spcPct val="100000"/>
              </a:lnSpc>
            </a:pPr>
            <a:r>
              <a:rPr lang="en-US" spc="-5" dirty="0"/>
              <a:t>September 2016</a:t>
            </a:r>
          </a:p>
        </p:txBody>
      </p:sp>
    </p:spTree>
    <p:extLst>
      <p:ext uri="{BB962C8B-B14F-4D97-AF65-F5344CB8AC3E}">
        <p14:creationId xmlns:p14="http://schemas.microsoft.com/office/powerpoint/2010/main" val="73106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917699" y="6629400"/>
            <a:ext cx="10274301"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title"/>
          </p:nvPr>
        </p:nvSpPr>
        <p:spPr>
          <a:xfrm>
            <a:off x="2336801" y="5245101"/>
            <a:ext cx="9245599" cy="1155700"/>
          </a:xfrm>
        </p:spPr>
        <p:txBody>
          <a:bodyPr anchor="t">
            <a:normAutofit/>
          </a:bodyPr>
          <a:lstStyle>
            <a:lvl1pPr algn="r">
              <a:defRPr sz="4200" b="0" i="0" cap="none" baseline="0"/>
            </a:lvl1pPr>
          </a:lstStyle>
          <a:p>
            <a:r>
              <a:rPr lang="en-US"/>
              <a:t>Click to edit Master title style</a:t>
            </a:r>
            <a:endParaRPr lang="en-US" dirty="0"/>
          </a:p>
        </p:txBody>
      </p:sp>
      <p:sp>
        <p:nvSpPr>
          <p:cNvPr id="3" name="Text Placeholder 2"/>
          <p:cNvSpPr>
            <a:spLocks noGrp="1"/>
          </p:cNvSpPr>
          <p:nvPr>
            <p:ph type="body" idx="1"/>
          </p:nvPr>
        </p:nvSpPr>
        <p:spPr>
          <a:xfrm>
            <a:off x="2336801" y="4114800"/>
            <a:ext cx="92455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9" descr="9_01.jpg"/>
          <p:cNvPicPr>
            <a:picLocks noChangeAspect="1"/>
          </p:cNvPicPr>
          <p:nvPr/>
        </p:nvPicPr>
        <p:blipFill>
          <a:blip r:embed="rId2"/>
          <a:stretch>
            <a:fillRect/>
          </a:stretch>
        </p:blipFill>
        <p:spPr>
          <a:xfrm>
            <a:off x="0" y="0"/>
            <a:ext cx="1818640" cy="6858000"/>
          </a:xfrm>
          <a:prstGeom prst="rect">
            <a:avLst/>
          </a:prstGeom>
        </p:spPr>
      </p:pic>
      <p:sp>
        <p:nvSpPr>
          <p:cNvPr id="24" name="Date Placeholder 23"/>
          <p:cNvSpPr>
            <a:spLocks noGrp="1"/>
          </p:cNvSpPr>
          <p:nvPr>
            <p:ph type="dt" sz="half" idx="10"/>
          </p:nvPr>
        </p:nvSpPr>
        <p:spPr>
          <a:xfrm>
            <a:off x="9550400" y="6610350"/>
            <a:ext cx="2032000" cy="246888"/>
          </a:xfrm>
        </p:spPr>
        <p:txBody>
          <a:bodyPr/>
          <a:lstStyle/>
          <a:p>
            <a:fld id="{E8F9A715-C2E0-454C-9AE9-49EAD1DB24D8}" type="datetime1">
              <a:rPr lang="en-US" smtClean="0"/>
              <a:t>5/23/2019</a:t>
            </a:fld>
            <a:endParaRPr lang="en-US" dirty="0"/>
          </a:p>
        </p:txBody>
      </p:sp>
      <p:sp>
        <p:nvSpPr>
          <p:cNvPr id="25" name="Slide Number Placeholder 24"/>
          <p:cNvSpPr>
            <a:spLocks noGrp="1"/>
          </p:cNvSpPr>
          <p:nvPr>
            <p:ph type="sldNum" sz="quarter" idx="11"/>
          </p:nvPr>
        </p:nvSpPr>
        <p:spPr>
          <a:xfrm>
            <a:off x="11656907" y="6610350"/>
            <a:ext cx="508000" cy="246888"/>
          </a:xfrm>
        </p:spPr>
        <p:txBody>
          <a:bodyPr/>
          <a:lstStyle/>
          <a:p>
            <a:pPr marL="93980">
              <a:lnSpc>
                <a:spcPct val="100000"/>
              </a:lnSpc>
            </a:pPr>
            <a:fld id="{81D60167-4931-47E6-BA6A-407CBD079E47}" type="slidenum">
              <a:rPr lang="en-US" smtClean="0"/>
              <a:t>‹#›</a:t>
            </a:fld>
            <a:endParaRPr lang="en-US" dirty="0"/>
          </a:p>
        </p:txBody>
      </p:sp>
      <p:sp>
        <p:nvSpPr>
          <p:cNvPr id="26" name="Footer Placeholder 25"/>
          <p:cNvSpPr>
            <a:spLocks noGrp="1"/>
          </p:cNvSpPr>
          <p:nvPr>
            <p:ph type="ftr" sz="quarter" idx="12"/>
          </p:nvPr>
        </p:nvSpPr>
        <p:spPr>
          <a:xfrm>
            <a:off x="2032000" y="6610350"/>
            <a:ext cx="7416800" cy="247650"/>
          </a:xfrm>
        </p:spPr>
        <p:txBody>
          <a:bodyPr/>
          <a:lstStyle/>
          <a:p>
            <a:pPr marL="12700">
              <a:lnSpc>
                <a:spcPct val="100000"/>
              </a:lnSpc>
            </a:pPr>
            <a:r>
              <a:rPr lang="en-US" spc="-5" dirty="0"/>
              <a:t>September 2016</a:t>
            </a:r>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816608" y="0"/>
            <a:ext cx="97536" cy="6858000"/>
          </a:xfrm>
          <a:prstGeom prst="rect">
            <a:avLst/>
          </a:prstGeom>
        </p:spPr>
      </p:pic>
    </p:spTree>
    <p:extLst>
      <p:ext uri="{BB962C8B-B14F-4D97-AF65-F5344CB8AC3E}">
        <p14:creationId xmlns:p14="http://schemas.microsoft.com/office/powerpoint/2010/main" val="193602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12192000" cy="53340"/>
          </a:xfrm>
          <a:prstGeom prst="rect">
            <a:avLst/>
          </a:prstGeom>
        </p:spPr>
      </p:pic>
      <p:sp>
        <p:nvSpPr>
          <p:cNvPr id="2" name="Title 1"/>
          <p:cNvSpPr>
            <a:spLocks noGrp="1"/>
          </p:cNvSpPr>
          <p:nvPr>
            <p:ph type="title"/>
          </p:nvPr>
        </p:nvSpPr>
        <p:spPr>
          <a:xfrm>
            <a:off x="609600" y="400165"/>
            <a:ext cx="11047307" cy="914400"/>
          </a:xfrm>
        </p:spPr>
        <p:txBody>
          <a:bodyPr/>
          <a:lstStyle/>
          <a:p>
            <a:r>
              <a:rPr lang="en-US" dirty="0"/>
              <a:t>Click to edit Master title style</a:t>
            </a:r>
          </a:p>
        </p:txBody>
      </p:sp>
      <p:pic>
        <p:nvPicPr>
          <p:cNvPr id="12" name="Picture 11" descr="3_01.jpg"/>
          <p:cNvPicPr>
            <a:picLocks noChangeAspect="1"/>
          </p:cNvPicPr>
          <p:nvPr/>
        </p:nvPicPr>
        <p:blipFill>
          <a:blip r:embed="rId3"/>
          <a:stretch>
            <a:fillRect/>
          </a:stretch>
        </p:blipFill>
        <p:spPr>
          <a:xfrm>
            <a:off x="0" y="0"/>
            <a:ext cx="12192000" cy="403860"/>
          </a:xfrm>
          <a:prstGeom prst="rect">
            <a:avLst/>
          </a:prstGeom>
        </p:spPr>
      </p:pic>
      <p:sp>
        <p:nvSpPr>
          <p:cNvPr id="14" name="Content Placeholder 13"/>
          <p:cNvSpPr>
            <a:spLocks noGrp="1"/>
          </p:cNvSpPr>
          <p:nvPr>
            <p:ph sz="quarter" idx="13"/>
          </p:nvPr>
        </p:nvSpPr>
        <p:spPr>
          <a:xfrm>
            <a:off x="609600" y="1600200"/>
            <a:ext cx="5384800" cy="449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6272107"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14"/>
          <p:cNvGrpSpPr/>
          <p:nvPr/>
        </p:nvGrpSpPr>
        <p:grpSpPr>
          <a:xfrm>
            <a:off x="0" y="6631305"/>
            <a:ext cx="12192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0" name="Date Placeholder 19"/>
          <p:cNvSpPr>
            <a:spLocks noGrp="1"/>
          </p:cNvSpPr>
          <p:nvPr>
            <p:ph type="dt" sz="half" idx="15"/>
          </p:nvPr>
        </p:nvSpPr>
        <p:spPr/>
        <p:txBody>
          <a:bodyPr/>
          <a:lstStyle/>
          <a:p>
            <a:fld id="{7F6D5865-EFB9-4555-A0DD-FDC30EA963E4}" type="datetime1">
              <a:rPr lang="en-US" smtClean="0"/>
              <a:t>5/23/2019</a:t>
            </a:fld>
            <a:endParaRPr lang="en-US" dirty="0"/>
          </a:p>
        </p:txBody>
      </p:sp>
      <p:sp>
        <p:nvSpPr>
          <p:cNvPr id="21" name="Slide Number Placeholder 20"/>
          <p:cNvSpPr>
            <a:spLocks noGrp="1"/>
          </p:cNvSpPr>
          <p:nvPr>
            <p:ph type="sldNum" sz="quarter" idx="16"/>
          </p:nvPr>
        </p:nvSpPr>
        <p:spPr/>
        <p:txBody>
          <a:bodyPr/>
          <a:lstStyle/>
          <a:p>
            <a:pPr marL="93980">
              <a:lnSpc>
                <a:spcPct val="100000"/>
              </a:lnSpc>
            </a:pPr>
            <a:fld id="{81D60167-4931-47E6-BA6A-407CBD079E47}" type="slidenum">
              <a:rPr lang="en-US" smtClean="0"/>
              <a:t>‹#›</a:t>
            </a:fld>
            <a:endParaRPr lang="en-US" dirty="0"/>
          </a:p>
        </p:txBody>
      </p:sp>
      <p:sp>
        <p:nvSpPr>
          <p:cNvPr id="22" name="Footer Placeholder 21"/>
          <p:cNvSpPr>
            <a:spLocks noGrp="1"/>
          </p:cNvSpPr>
          <p:nvPr>
            <p:ph type="ftr" sz="quarter" idx="17"/>
          </p:nvPr>
        </p:nvSpPr>
        <p:spPr/>
        <p:txBody>
          <a:bodyPr/>
          <a:lstStyle/>
          <a:p>
            <a:pPr marL="12700">
              <a:lnSpc>
                <a:spcPct val="100000"/>
              </a:lnSpc>
            </a:pPr>
            <a:r>
              <a:rPr lang="en-US" spc="-5" dirty="0"/>
              <a:t>September 2016</a:t>
            </a:r>
          </a:p>
        </p:txBody>
      </p:sp>
    </p:spTree>
    <p:extLst>
      <p:ext uri="{BB962C8B-B14F-4D97-AF65-F5344CB8AC3E}">
        <p14:creationId xmlns:p14="http://schemas.microsoft.com/office/powerpoint/2010/main" val="311202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981200"/>
            <a:ext cx="5386917"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4" name="Picture 13" descr="4_01.jpg"/>
          <p:cNvPicPr>
            <a:picLocks noChangeAspect="1"/>
          </p:cNvPicPr>
          <p:nvPr/>
        </p:nvPicPr>
        <p:blipFill>
          <a:blip r:embed="rId2"/>
          <a:stretch>
            <a:fillRect/>
          </a:stretch>
        </p:blipFill>
        <p:spPr>
          <a:xfrm>
            <a:off x="0" y="0"/>
            <a:ext cx="12192000" cy="403860"/>
          </a:xfrm>
          <a:prstGeom prst="rect">
            <a:avLst/>
          </a:prstGeom>
        </p:spPr>
      </p:pic>
      <p:sp>
        <p:nvSpPr>
          <p:cNvPr id="15" name="Text Placeholder 2"/>
          <p:cNvSpPr>
            <a:spLocks noGrp="1"/>
          </p:cNvSpPr>
          <p:nvPr>
            <p:ph type="body" idx="13"/>
          </p:nvPr>
        </p:nvSpPr>
        <p:spPr>
          <a:xfrm>
            <a:off x="6197600" y="1981200"/>
            <a:ext cx="5386917"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16"/>
          <p:cNvSpPr>
            <a:spLocks noGrp="1"/>
          </p:cNvSpPr>
          <p:nvPr>
            <p:ph sz="quarter" idx="14"/>
          </p:nvPr>
        </p:nvSpPr>
        <p:spPr>
          <a:xfrm>
            <a:off x="609600" y="2438400"/>
            <a:ext cx="53848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6197600" y="2438400"/>
            <a:ext cx="53848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12192000" cy="53340"/>
          </a:xfrm>
          <a:prstGeom prst="rect">
            <a:avLst/>
          </a:prstGeom>
        </p:spPr>
      </p:pic>
      <p:grpSp>
        <p:nvGrpSpPr>
          <p:cNvPr id="4" name="Group 17"/>
          <p:cNvGrpSpPr/>
          <p:nvPr/>
        </p:nvGrpSpPr>
        <p:grpSpPr>
          <a:xfrm>
            <a:off x="0" y="6631305"/>
            <a:ext cx="12192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3" name="Date Placeholder 22"/>
          <p:cNvSpPr>
            <a:spLocks noGrp="1"/>
          </p:cNvSpPr>
          <p:nvPr>
            <p:ph type="dt" sz="half" idx="16"/>
          </p:nvPr>
        </p:nvSpPr>
        <p:spPr/>
        <p:txBody>
          <a:bodyPr/>
          <a:lstStyle/>
          <a:p>
            <a:fld id="{3B330B1E-A579-485D-94A9-4484CD465D16}" type="datetime1">
              <a:rPr lang="en-US" smtClean="0"/>
              <a:t>5/23/2019</a:t>
            </a:fld>
            <a:endParaRPr lang="en-US" dirty="0"/>
          </a:p>
        </p:txBody>
      </p:sp>
      <p:sp>
        <p:nvSpPr>
          <p:cNvPr id="24" name="Slide Number Placeholder 23"/>
          <p:cNvSpPr>
            <a:spLocks noGrp="1"/>
          </p:cNvSpPr>
          <p:nvPr>
            <p:ph type="sldNum" sz="quarter" idx="17"/>
          </p:nvPr>
        </p:nvSpPr>
        <p:spPr/>
        <p:txBody>
          <a:bodyPr/>
          <a:lstStyle/>
          <a:p>
            <a:pPr marL="93980">
              <a:lnSpc>
                <a:spcPct val="100000"/>
              </a:lnSpc>
            </a:pPr>
            <a:fld id="{81D60167-4931-47E6-BA6A-407CBD079E47}" type="slidenum">
              <a:rPr lang="en-US" smtClean="0"/>
              <a:t>‹#›</a:t>
            </a:fld>
            <a:endParaRPr lang="en-US" dirty="0"/>
          </a:p>
        </p:txBody>
      </p:sp>
      <p:sp>
        <p:nvSpPr>
          <p:cNvPr id="25" name="Footer Placeholder 24"/>
          <p:cNvSpPr>
            <a:spLocks noGrp="1"/>
          </p:cNvSpPr>
          <p:nvPr>
            <p:ph type="ftr" sz="quarter" idx="18"/>
          </p:nvPr>
        </p:nvSpPr>
        <p:spPr/>
        <p:txBody>
          <a:bodyPr/>
          <a:lstStyle/>
          <a:p>
            <a:pPr marL="12700">
              <a:lnSpc>
                <a:spcPct val="100000"/>
              </a:lnSpc>
            </a:pPr>
            <a:r>
              <a:rPr lang="en-US" spc="-5" dirty="0"/>
              <a:t>September 2016</a:t>
            </a:r>
          </a:p>
        </p:txBody>
      </p:sp>
    </p:spTree>
    <p:extLst>
      <p:ext uri="{BB962C8B-B14F-4D97-AF65-F5344CB8AC3E}">
        <p14:creationId xmlns:p14="http://schemas.microsoft.com/office/powerpoint/2010/main" val="264953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0" name="Picture 9" descr="2_01.jpg"/>
          <p:cNvPicPr>
            <a:picLocks noChangeAspect="1"/>
          </p:cNvPicPr>
          <p:nvPr/>
        </p:nvPicPr>
        <p:blipFill>
          <a:blip r:embed="rId2"/>
          <a:stretch>
            <a:fillRect/>
          </a:stretch>
        </p:blipFill>
        <p:spPr>
          <a:xfrm>
            <a:off x="0" y="0"/>
            <a:ext cx="12192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12192000" cy="53340"/>
          </a:xfrm>
          <a:prstGeom prst="rect">
            <a:avLst/>
          </a:prstGeom>
        </p:spPr>
      </p:pic>
      <p:grpSp>
        <p:nvGrpSpPr>
          <p:cNvPr id="3" name="Group 11"/>
          <p:cNvGrpSpPr/>
          <p:nvPr/>
        </p:nvGrpSpPr>
        <p:grpSpPr>
          <a:xfrm>
            <a:off x="0" y="6631305"/>
            <a:ext cx="12192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Date Placeholder 15"/>
          <p:cNvSpPr>
            <a:spLocks noGrp="1"/>
          </p:cNvSpPr>
          <p:nvPr>
            <p:ph type="dt" sz="half" idx="10"/>
          </p:nvPr>
        </p:nvSpPr>
        <p:spPr/>
        <p:txBody>
          <a:bodyPr/>
          <a:lstStyle/>
          <a:p>
            <a:fld id="{DD978340-2B42-411B-BCA5-BA2981B5BF3B}" type="datetime1">
              <a:rPr lang="en-US" smtClean="0"/>
              <a:t>5/23/2019</a:t>
            </a:fld>
            <a:endParaRPr lang="en-US" dirty="0"/>
          </a:p>
        </p:txBody>
      </p:sp>
      <p:sp>
        <p:nvSpPr>
          <p:cNvPr id="17" name="Slide Number Placeholder 16"/>
          <p:cNvSpPr>
            <a:spLocks noGrp="1"/>
          </p:cNvSpPr>
          <p:nvPr>
            <p:ph type="sldNum" sz="quarter" idx="11"/>
          </p:nvPr>
        </p:nvSpPr>
        <p:spPr/>
        <p:txBody>
          <a:bodyPr/>
          <a:lstStyle/>
          <a:p>
            <a:pPr marL="93980">
              <a:lnSpc>
                <a:spcPct val="100000"/>
              </a:lnSpc>
            </a:pPr>
            <a:fld id="{81D60167-4931-47E6-BA6A-407CBD079E47}" type="slidenum">
              <a:rPr lang="en-US" smtClean="0"/>
              <a:t>‹#›</a:t>
            </a:fld>
            <a:endParaRPr lang="en-US" dirty="0"/>
          </a:p>
        </p:txBody>
      </p:sp>
      <p:sp>
        <p:nvSpPr>
          <p:cNvPr id="18" name="Footer Placeholder 17"/>
          <p:cNvSpPr>
            <a:spLocks noGrp="1"/>
          </p:cNvSpPr>
          <p:nvPr>
            <p:ph type="ftr" sz="quarter" idx="12"/>
          </p:nvPr>
        </p:nvSpPr>
        <p:spPr/>
        <p:txBody>
          <a:bodyPr/>
          <a:lstStyle/>
          <a:p>
            <a:pPr marL="12700">
              <a:lnSpc>
                <a:spcPct val="100000"/>
              </a:lnSpc>
            </a:pPr>
            <a:r>
              <a:rPr lang="en-US" spc="-5" dirty="0"/>
              <a:t>September 2016</a:t>
            </a:r>
          </a:p>
        </p:txBody>
      </p:sp>
    </p:spTree>
    <p:extLst>
      <p:ext uri="{BB962C8B-B14F-4D97-AF65-F5344CB8AC3E}">
        <p14:creationId xmlns:p14="http://schemas.microsoft.com/office/powerpoint/2010/main" val="112794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12192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3" name="Date Placeholder 12"/>
          <p:cNvSpPr>
            <a:spLocks noGrp="1"/>
          </p:cNvSpPr>
          <p:nvPr>
            <p:ph type="dt" sz="half" idx="10"/>
          </p:nvPr>
        </p:nvSpPr>
        <p:spPr/>
        <p:txBody>
          <a:bodyPr/>
          <a:lstStyle/>
          <a:p>
            <a:fld id="{24CC3EFF-50BC-4BD1-83EE-84BE6C636FF2}" type="datetime1">
              <a:rPr lang="en-US" smtClean="0"/>
              <a:t>5/23/2019</a:t>
            </a:fld>
            <a:endParaRPr lang="en-US" dirty="0"/>
          </a:p>
        </p:txBody>
      </p:sp>
      <p:sp>
        <p:nvSpPr>
          <p:cNvPr id="14" name="Slide Number Placeholder 13"/>
          <p:cNvSpPr>
            <a:spLocks noGrp="1"/>
          </p:cNvSpPr>
          <p:nvPr>
            <p:ph type="sldNum" sz="quarter" idx="11"/>
          </p:nvPr>
        </p:nvSpPr>
        <p:spPr/>
        <p:txBody>
          <a:bodyPr/>
          <a:lstStyle/>
          <a:p>
            <a:pPr marL="93980">
              <a:lnSpc>
                <a:spcPct val="100000"/>
              </a:lnSpc>
            </a:pPr>
            <a:fld id="{81D60167-4931-47E6-BA6A-407CBD079E47}" type="slidenum">
              <a:rPr lang="en-US" smtClean="0"/>
              <a:t>‹#›</a:t>
            </a:fld>
            <a:endParaRPr lang="en-US" dirty="0"/>
          </a:p>
        </p:txBody>
      </p:sp>
      <p:sp>
        <p:nvSpPr>
          <p:cNvPr id="22" name="Footer Placeholder 21"/>
          <p:cNvSpPr>
            <a:spLocks noGrp="1"/>
          </p:cNvSpPr>
          <p:nvPr>
            <p:ph type="ftr" sz="quarter" idx="12"/>
          </p:nvPr>
        </p:nvSpPr>
        <p:spPr/>
        <p:txBody>
          <a:bodyPr/>
          <a:lstStyle/>
          <a:p>
            <a:pPr marL="12700">
              <a:lnSpc>
                <a:spcPct val="100000"/>
              </a:lnSpc>
            </a:pPr>
            <a:r>
              <a:rPr lang="en-US" spc="-5" dirty="0"/>
              <a:t>September 2016</a:t>
            </a:r>
          </a:p>
        </p:txBody>
      </p:sp>
    </p:spTree>
    <p:extLst>
      <p:ext uri="{BB962C8B-B14F-4D97-AF65-F5344CB8AC3E}">
        <p14:creationId xmlns:p14="http://schemas.microsoft.com/office/powerpoint/2010/main" val="234943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12192000" cy="403860"/>
          </a:xfrm>
          <a:prstGeom prst="rect">
            <a:avLst/>
          </a:prstGeom>
        </p:spPr>
      </p:pic>
      <p:sp>
        <p:nvSpPr>
          <p:cNvPr id="13" name="Text Placeholder 2"/>
          <p:cNvSpPr>
            <a:spLocks noGrp="1"/>
          </p:cNvSpPr>
          <p:nvPr>
            <p:ph type="title"/>
          </p:nvPr>
        </p:nvSpPr>
        <p:spPr>
          <a:xfrm>
            <a:off x="609600" y="1524000"/>
            <a:ext cx="44704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15" name="Content Placeholder 14"/>
          <p:cNvSpPr>
            <a:spLocks noGrp="1"/>
          </p:cNvSpPr>
          <p:nvPr>
            <p:ph sz="quarter" idx="14"/>
          </p:nvPr>
        </p:nvSpPr>
        <p:spPr>
          <a:xfrm>
            <a:off x="5892800" y="1524000"/>
            <a:ext cx="5689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idx="2"/>
          </p:nvPr>
        </p:nvSpPr>
        <p:spPr>
          <a:xfrm>
            <a:off x="609601" y="2514599"/>
            <a:ext cx="44704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12192000" cy="53340"/>
          </a:xfrm>
          <a:prstGeom prst="rect">
            <a:avLst/>
          </a:prstGeom>
        </p:spPr>
      </p:pic>
      <p:grpSp>
        <p:nvGrpSpPr>
          <p:cNvPr id="2" name="Group 15"/>
          <p:cNvGrpSpPr/>
          <p:nvPr/>
        </p:nvGrpSpPr>
        <p:grpSpPr>
          <a:xfrm>
            <a:off x="0" y="6631305"/>
            <a:ext cx="12192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0" name="Date Placeholder 19"/>
          <p:cNvSpPr>
            <a:spLocks noGrp="1"/>
          </p:cNvSpPr>
          <p:nvPr>
            <p:ph type="dt" sz="half" idx="15"/>
          </p:nvPr>
        </p:nvSpPr>
        <p:spPr/>
        <p:txBody>
          <a:bodyPr/>
          <a:lstStyle/>
          <a:p>
            <a:fld id="{305A0312-E127-4425-914A-E2CC5028B8EC}" type="datetime1">
              <a:rPr lang="en-US" smtClean="0"/>
              <a:t>5/23/2019</a:t>
            </a:fld>
            <a:endParaRPr lang="en-US" dirty="0"/>
          </a:p>
        </p:txBody>
      </p:sp>
      <p:sp>
        <p:nvSpPr>
          <p:cNvPr id="21" name="Slide Number Placeholder 20"/>
          <p:cNvSpPr>
            <a:spLocks noGrp="1"/>
          </p:cNvSpPr>
          <p:nvPr>
            <p:ph type="sldNum" sz="quarter" idx="16"/>
          </p:nvPr>
        </p:nvSpPr>
        <p:spPr/>
        <p:txBody>
          <a:bodyPr/>
          <a:lstStyle/>
          <a:p>
            <a:pPr marL="93980">
              <a:lnSpc>
                <a:spcPct val="100000"/>
              </a:lnSpc>
            </a:pPr>
            <a:fld id="{81D60167-4931-47E6-BA6A-407CBD079E47}" type="slidenum">
              <a:rPr lang="en-US" smtClean="0"/>
              <a:t>‹#›</a:t>
            </a:fld>
            <a:endParaRPr lang="en-US" dirty="0"/>
          </a:p>
        </p:txBody>
      </p:sp>
      <p:sp>
        <p:nvSpPr>
          <p:cNvPr id="22" name="Footer Placeholder 21"/>
          <p:cNvSpPr>
            <a:spLocks noGrp="1"/>
          </p:cNvSpPr>
          <p:nvPr>
            <p:ph type="ftr" sz="quarter" idx="17"/>
          </p:nvPr>
        </p:nvSpPr>
        <p:spPr/>
        <p:txBody>
          <a:bodyPr/>
          <a:lstStyle/>
          <a:p>
            <a:pPr marL="12700">
              <a:lnSpc>
                <a:spcPct val="100000"/>
              </a:lnSpc>
            </a:pPr>
            <a:r>
              <a:rPr lang="en-US" spc="-5" dirty="0"/>
              <a:t>September 2016</a:t>
            </a:r>
          </a:p>
        </p:txBody>
      </p:sp>
    </p:spTree>
    <p:extLst>
      <p:ext uri="{BB962C8B-B14F-4D97-AF65-F5344CB8AC3E}">
        <p14:creationId xmlns:p14="http://schemas.microsoft.com/office/powerpoint/2010/main" val="223666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12192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title"/>
          </p:nvPr>
        </p:nvSpPr>
        <p:spPr>
          <a:xfrm>
            <a:off x="609600" y="1527048"/>
            <a:ext cx="4474464"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a:t>Click to edit Master title style</a:t>
            </a:r>
            <a:endParaRPr lang="en-US" dirty="0"/>
          </a:p>
        </p:txBody>
      </p:sp>
      <p:sp>
        <p:nvSpPr>
          <p:cNvPr id="3" name="Picture Placeholder 2"/>
          <p:cNvSpPr>
            <a:spLocks noGrp="1"/>
          </p:cNvSpPr>
          <p:nvPr>
            <p:ph type="pic" idx="1"/>
          </p:nvPr>
        </p:nvSpPr>
        <p:spPr>
          <a:xfrm>
            <a:off x="5900928" y="1554480"/>
            <a:ext cx="5693664"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514600"/>
            <a:ext cx="4474464"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1DBD14-44D6-4AC0-B186-38E7A3F888A8}" type="datetime1">
              <a:rPr lang="en-US" smtClean="0"/>
              <a:t>5/23/2019</a:t>
            </a:fld>
            <a:endParaRPr lang="en-US" dirty="0"/>
          </a:p>
        </p:txBody>
      </p:sp>
      <p:sp>
        <p:nvSpPr>
          <p:cNvPr id="6" name="Footer Placeholder 5"/>
          <p:cNvSpPr>
            <a:spLocks noGrp="1"/>
          </p:cNvSpPr>
          <p:nvPr>
            <p:ph type="ftr" sz="quarter" idx="11"/>
          </p:nvPr>
        </p:nvSpPr>
        <p:spPr/>
        <p:txBody>
          <a:bodyPr/>
          <a:lstStyle/>
          <a:p>
            <a:pPr marL="12700">
              <a:lnSpc>
                <a:spcPct val="100000"/>
              </a:lnSpc>
            </a:pPr>
            <a:r>
              <a:rPr lang="en-US" spc="-5" dirty="0"/>
              <a:t>September 2016</a:t>
            </a:r>
          </a:p>
        </p:txBody>
      </p:sp>
      <p:sp>
        <p:nvSpPr>
          <p:cNvPr id="7" name="Slide Number Placeholder 6"/>
          <p:cNvSpPr>
            <a:spLocks noGrp="1"/>
          </p:cNvSpPr>
          <p:nvPr>
            <p:ph type="sldNum" sz="quarter" idx="12"/>
          </p:nvPr>
        </p:nvSpPr>
        <p:spPr/>
        <p:txBody>
          <a:bodyPr/>
          <a:lstStyle/>
          <a:p>
            <a:pPr marL="93980">
              <a:lnSpc>
                <a:spcPct val="100000"/>
              </a:lnSpc>
            </a:pPr>
            <a:fld id="{81D60167-4931-47E6-BA6A-407CBD079E47}" type="slidenum">
              <a:rPr lang="en-US" smtClean="0"/>
              <a:t>‹#›</a:t>
            </a:fld>
            <a:endParaRPr lang="en-US" dirty="0"/>
          </a:p>
        </p:txBody>
      </p:sp>
      <p:pic>
        <p:nvPicPr>
          <p:cNvPr id="8" name="Picture 7" descr="4_01.jpg"/>
          <p:cNvPicPr>
            <a:picLocks noChangeAspect="1"/>
          </p:cNvPicPr>
          <p:nvPr/>
        </p:nvPicPr>
        <p:blipFill>
          <a:blip r:embed="rId2"/>
          <a:stretch>
            <a:fillRect/>
          </a:stretch>
        </p:blipFill>
        <p:spPr>
          <a:xfrm>
            <a:off x="0" y="0"/>
            <a:ext cx="12192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12192000" cy="53340"/>
          </a:xfrm>
          <a:prstGeom prst="rect">
            <a:avLst/>
          </a:prstGeom>
        </p:spPr>
      </p:pic>
      <p:cxnSp>
        <p:nvCxnSpPr>
          <p:cNvPr id="10" name="Straight Connector 9"/>
          <p:cNvCxnSpPr/>
          <p:nvPr/>
        </p:nvCxnSpPr>
        <p:spPr>
          <a:xfrm>
            <a:off x="5892800" y="1524000"/>
            <a:ext cx="5689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92800" y="5637212"/>
            <a:ext cx="5689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60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84107" y="400165"/>
            <a:ext cx="10972800" cy="914400"/>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4711021"/>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50400" y="6610350"/>
            <a:ext cx="2032000" cy="228600"/>
          </a:xfrm>
          <a:prstGeom prst="rect">
            <a:avLst/>
          </a:prstGeom>
        </p:spPr>
        <p:txBody>
          <a:bodyPr vert="horz" lIns="91440" tIns="45720" rIns="91440" bIns="45720" rtlCol="0" anchor="ctr"/>
          <a:lstStyle>
            <a:lvl1pPr algn="r">
              <a:defRPr sz="900" baseline="0">
                <a:solidFill>
                  <a:schemeClr val="tx1"/>
                </a:solidFill>
              </a:defRPr>
            </a:lvl1pPr>
          </a:lstStyle>
          <a:p>
            <a:fld id="{5867E713-CD58-4470-A12C-E4C7AEBD48A8}" type="datetime1">
              <a:rPr lang="en-US" smtClean="0"/>
              <a:t>5/23/2019</a:t>
            </a:fld>
            <a:endParaRPr lang="en-US" dirty="0"/>
          </a:p>
        </p:txBody>
      </p:sp>
      <p:sp>
        <p:nvSpPr>
          <p:cNvPr id="5" name="Footer Placeholder 4"/>
          <p:cNvSpPr>
            <a:spLocks noGrp="1"/>
          </p:cNvSpPr>
          <p:nvPr>
            <p:ph type="ftr" sz="quarter" idx="3"/>
          </p:nvPr>
        </p:nvSpPr>
        <p:spPr>
          <a:xfrm>
            <a:off x="609600" y="6610350"/>
            <a:ext cx="8839200" cy="228600"/>
          </a:xfrm>
          <a:prstGeom prst="rect">
            <a:avLst/>
          </a:prstGeom>
        </p:spPr>
        <p:txBody>
          <a:bodyPr vert="horz" lIns="91440" tIns="45720" rIns="91440" bIns="45720" rtlCol="0" anchor="ctr"/>
          <a:lstStyle>
            <a:lvl1pPr algn="r">
              <a:defRPr sz="900" baseline="0">
                <a:solidFill>
                  <a:schemeClr val="tx1"/>
                </a:solidFill>
              </a:defRPr>
            </a:lvl1pPr>
          </a:lstStyle>
          <a:p>
            <a:pPr marL="12700">
              <a:lnSpc>
                <a:spcPct val="100000"/>
              </a:lnSpc>
            </a:pPr>
            <a:r>
              <a:rPr lang="en-US" spc="-5" dirty="0"/>
              <a:t>September 2016</a:t>
            </a:r>
          </a:p>
        </p:txBody>
      </p:sp>
      <p:sp>
        <p:nvSpPr>
          <p:cNvPr id="6" name="Slide Number Placeholder 5"/>
          <p:cNvSpPr>
            <a:spLocks noGrp="1"/>
          </p:cNvSpPr>
          <p:nvPr>
            <p:ph type="sldNum" sz="quarter" idx="4"/>
          </p:nvPr>
        </p:nvSpPr>
        <p:spPr>
          <a:xfrm>
            <a:off x="11656907" y="6610350"/>
            <a:ext cx="508000" cy="228600"/>
          </a:xfrm>
          <a:prstGeom prst="rect">
            <a:avLst/>
          </a:prstGeom>
        </p:spPr>
        <p:txBody>
          <a:bodyPr vert="horz" lIns="91440" tIns="45720" rIns="91440" bIns="45720" rtlCol="0" anchor="ctr"/>
          <a:lstStyle>
            <a:lvl1pPr algn="r">
              <a:defRPr sz="900" baseline="0">
                <a:solidFill>
                  <a:schemeClr val="tx1"/>
                </a:solidFill>
              </a:defRPr>
            </a:lvl1pPr>
          </a:lstStyle>
          <a:p>
            <a:pPr marL="9398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5168899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4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8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6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6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6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nam02.safelinks.protection.outlook.com/?url=https%3A%2F%2Fcommunity.canvaslms.com%2Fdocs%2FDOC-2694&amp;data=01%7C01%7Cdebi.griggs%40bellevuecollege.edu%7Ccbea8ed675514eb0643708d6b9b3f7d0%7Cf94c251c1347422eb3ea8ac56befd6cb%7C1&amp;sdata=7BEMR8DLH9ZgBpvWEONTHKrIGGHilL%2B3Zj4IwAGbTgc%3D&amp;reserved=0" TargetMode="External"/><Relationship Id="rId3" Type="http://schemas.openxmlformats.org/officeDocument/2006/relationships/hyperlink" Target="https://nam02.safelinks.protection.outlook.com/?url=https%3A%2F%2Fcommunity.canvaslms.com%2Fdocs%2FDOC-1793&amp;data=01%7C01%7Cdebi.griggs%40bellevuecollege.edu%7Ccbea8ed675514eb0643708d6b9b3f7d0%7Cf94c251c1347422eb3ea8ac56befd6cb%7C1&amp;sdata=FnbIo5XIcGhVnKMZGccJsgQPQImbMGgVwDgRQtsk42o%3D&amp;reserved=0" TargetMode="External"/><Relationship Id="rId7" Type="http://schemas.openxmlformats.org/officeDocument/2006/relationships/hyperlink" Target="https://nam02.safelinks.protection.outlook.com/?url=https%3A%2F%2Fcommunity.canvaslms.com%2Fdocs%2FDOC-1760&amp;data=01%7C01%7Cdebi.griggs%40bellevuecollege.edu%7Ccbea8ed675514eb0643708d6b9b3f7d0%7Cf94c251c1347422eb3ea8ac56befd6cb%7C1&amp;sdata=Vv5%2F25feAfg5xwoz2ngOtLv4SinchLukc%2BCzNYnOg7w%3D&amp;reserved=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nam02.safelinks.protection.outlook.com/?url=https%3A%2F%2Fcommunity.canvaslms.com%2Fdocs%2FDOC-1796&amp;data=01%7C01%7Cdebi.griggs%40bellevuecollege.edu%7Ccbea8ed675514eb0643708d6b9b3f7d0%7Cf94c251c1347422eb3ea8ac56befd6cb%7C1&amp;sdata=i9XVuTsd%2ByreHl2hpiFKW9ZeoTk5G27%2FdMCwFh8%2FSI8%3D&amp;reserved=0" TargetMode="External"/><Relationship Id="rId5" Type="http://schemas.openxmlformats.org/officeDocument/2006/relationships/hyperlink" Target="https://nam02.safelinks.protection.outlook.com/?url=https%3A%2F%2Fcommunity.canvaslms.com%2Fdocs%2FDOC-1795&amp;data=01%7C01%7Cdebi.griggs%40bellevuecollege.edu%7Ccbea8ed675514eb0643708d6b9b3f7d0%7Cf94c251c1347422eb3ea8ac56befd6cb%7C1&amp;sdata=%2BqV%2BbKXB%2FTKwo%2FUNH2kGP7%2FfJ%2FiRUczPtH2uBmCSI1k%3D&amp;reserved=0" TargetMode="External"/><Relationship Id="rId4" Type="http://schemas.openxmlformats.org/officeDocument/2006/relationships/hyperlink" Target="https://nam02.safelinks.protection.outlook.com/?url=https%3A%2F%2Fcommunity.canvaslms.com%2Fdocs%2FDOC-1794&amp;data=01%7C01%7Cdebi.griggs%40bellevuecollege.edu%7Ccbea8ed675514eb0643708d6b9b3f7d0%7Cf94c251c1347422eb3ea8ac56befd6cb%7C1&amp;sdata=mPBSm6HN5C0DxHRozM0L3x8y3g5SGu%2Bo1vE3%2BT7nKUk%3D&amp;reserved=0" TargetMode="External"/><Relationship Id="rId9" Type="http://schemas.openxmlformats.org/officeDocument/2006/relationships/hyperlink" Target="https://nam02.safelinks.protection.outlook.com/?url=https%3A%2F%2Fcommunity.canvaslms.com%2Fdocs%2FDOC-2706&amp;data=01%7C01%7Cdebi.griggs%40bellevuecollege.edu%7Ccbea8ed675514eb0643708d6b9b3f7d0%7Cf94c251c1347422eb3ea8ac56befd6cb%7C1&amp;sdata=btow0DR8QgwNYw0t38IlCKJ90Z2njJBi%2BNzAtmuzvms%3D&amp;reserved=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info.canvas.colostate.edu/%20canvashelp@colostate.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library.uoregon.edu/cmet" TargetMode="External"/><Relationship Id="rId4" Type="http://schemas.openxmlformats.org/officeDocument/2006/relationships/hyperlink" Target="mailto:canvashelp@colostate.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Analytics in Canvas</a:t>
            </a:r>
          </a:p>
        </p:txBody>
      </p:sp>
      <p:sp>
        <p:nvSpPr>
          <p:cNvPr id="5" name="Subtitle 4"/>
          <p:cNvSpPr>
            <a:spLocks noGrp="1"/>
          </p:cNvSpPr>
          <p:nvPr>
            <p:ph type="subTitle" idx="1"/>
          </p:nvPr>
        </p:nvSpPr>
        <p:spPr>
          <a:xfrm>
            <a:off x="609600" y="2438400"/>
            <a:ext cx="9144000" cy="762000"/>
          </a:xfrm>
        </p:spPr>
        <p:txBody>
          <a:bodyPr>
            <a:normAutofit/>
          </a:bodyPr>
          <a:lstStyle/>
          <a:p>
            <a:r>
              <a:rPr lang="en-US" dirty="0"/>
              <a:t>Using Analytics to Discover Knowledge in Your Canvas Course</a:t>
            </a:r>
          </a:p>
        </p:txBody>
      </p:sp>
    </p:spTree>
    <p:extLst>
      <p:ext uri="{BB962C8B-B14F-4D97-AF65-F5344CB8AC3E}">
        <p14:creationId xmlns:p14="http://schemas.microsoft.com/office/powerpoint/2010/main" val="143852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Analytics Dashboard – Submissions</a:t>
            </a:r>
          </a:p>
        </p:txBody>
      </p:sp>
      <p:sp>
        <p:nvSpPr>
          <p:cNvPr id="10" name="Content Placeholder 9"/>
          <p:cNvSpPr>
            <a:spLocks noGrp="1"/>
          </p:cNvSpPr>
          <p:nvPr>
            <p:ph sz="quarter" idx="13"/>
          </p:nvPr>
        </p:nvSpPr>
        <p:spPr>
          <a:xfrm>
            <a:off x="609600" y="1314565"/>
            <a:ext cx="10972800" cy="2032125"/>
          </a:xfrm>
        </p:spPr>
        <p:txBody>
          <a:bodyPr>
            <a:normAutofit fontScale="92500" lnSpcReduction="20000"/>
          </a:bodyPr>
          <a:lstStyle/>
          <a:p>
            <a:r>
              <a:rPr lang="en-US" dirty="0"/>
              <a:t>Shows status of each graded assignment in the course</a:t>
            </a:r>
          </a:p>
          <a:p>
            <a:r>
              <a:rPr lang="en-US" dirty="0"/>
              <a:t>Relies on due dates</a:t>
            </a:r>
          </a:p>
          <a:p>
            <a:r>
              <a:rPr lang="en-US" dirty="0"/>
              <a:t>Ordered by due date</a:t>
            </a:r>
          </a:p>
          <a:p>
            <a:r>
              <a:rPr lang="en-US" dirty="0"/>
              <a:t>Without due date, submissions are </a:t>
            </a:r>
            <a:r>
              <a:rPr lang="en-US" i="1" dirty="0"/>
              <a:t>On Time</a:t>
            </a:r>
          </a:p>
          <a:p>
            <a:r>
              <a:rPr lang="en-US" dirty="0"/>
              <a:t>Only online submission modes display a column</a:t>
            </a:r>
          </a:p>
        </p:txBody>
      </p:sp>
      <p:pic>
        <p:nvPicPr>
          <p:cNvPr id="20" name="Content Placeholder 19" descr="Screen snapshot of the analytics dashboard showing only the submissions graph."/>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990881" y="3346690"/>
            <a:ext cx="10210238" cy="3171716"/>
          </a:xfrm>
          <a:prstGeom prst="rect">
            <a:avLst/>
          </a:prstGeom>
        </p:spPr>
      </p:pic>
      <p:sp>
        <p:nvSpPr>
          <p:cNvPr id="2" name="Slide Number Placeholder 1"/>
          <p:cNvSpPr>
            <a:spLocks noGrp="1"/>
          </p:cNvSpPr>
          <p:nvPr>
            <p:ph type="sldNum" sz="quarter" idx="16"/>
          </p:nvPr>
        </p:nvSpPr>
        <p:spPr/>
        <p:txBody>
          <a:bodyPr/>
          <a:lstStyle/>
          <a:p>
            <a:pPr marL="93980">
              <a:lnSpc>
                <a:spcPct val="100000"/>
              </a:lnSpc>
            </a:pPr>
            <a:fld id="{81D60167-4931-47E6-BA6A-407CBD079E4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Course Analytics Dashboard – Grades</a:t>
            </a:r>
          </a:p>
        </p:txBody>
      </p:sp>
      <p:sp>
        <p:nvSpPr>
          <p:cNvPr id="18" name="Content Placeholder 17"/>
          <p:cNvSpPr>
            <a:spLocks noGrp="1"/>
          </p:cNvSpPr>
          <p:nvPr>
            <p:ph sz="quarter" idx="13"/>
          </p:nvPr>
        </p:nvSpPr>
        <p:spPr>
          <a:xfrm>
            <a:off x="609599" y="1600200"/>
            <a:ext cx="2819401" cy="4686300"/>
          </a:xfrm>
        </p:spPr>
        <p:txBody>
          <a:bodyPr/>
          <a:lstStyle/>
          <a:p>
            <a:r>
              <a:rPr lang="en-US" dirty="0"/>
              <a:t>Shows the median, high, and low scores for an assignment</a:t>
            </a:r>
          </a:p>
          <a:p>
            <a:pPr lvl="1"/>
            <a:r>
              <a:rPr lang="en-US" dirty="0"/>
              <a:t>Vertical blue line = lowest to highest scores</a:t>
            </a:r>
          </a:p>
          <a:p>
            <a:pPr lvl="1"/>
            <a:r>
              <a:rPr lang="en-US" dirty="0"/>
              <a:t>Blue Box = 25th to 75th percentile</a:t>
            </a:r>
          </a:p>
          <a:p>
            <a:pPr lvl="1"/>
            <a:r>
              <a:rPr lang="en-US" dirty="0"/>
              <a:t>Horizontal black line = median score</a:t>
            </a:r>
          </a:p>
        </p:txBody>
      </p:sp>
      <p:pic>
        <p:nvPicPr>
          <p:cNvPr id="26" name="Content Placeholder 25" descr="Screen snapshot of the course analytics dashboard showing only the grades graph. There is an arrow on the X axis showing each assignment and an arrow on the y-axis showing points. The total range, 25th through 75th, and median legend is circled in red in the upper right-hand corner."/>
          <p:cNvPicPr>
            <a:picLocks noGrp="1" noChangeAspect="1"/>
          </p:cNvPicPr>
          <p:nvPr>
            <p:ph sz="quarter" idx="14"/>
          </p:nvPr>
        </p:nvPicPr>
        <p:blipFill>
          <a:blip r:embed="rId3"/>
          <a:stretch>
            <a:fillRect/>
          </a:stretch>
        </p:blipFill>
        <p:spPr>
          <a:xfrm>
            <a:off x="3698144" y="1617406"/>
            <a:ext cx="8341456" cy="3868994"/>
          </a:xfrm>
          <a:prstGeom prst="rect">
            <a:avLst/>
          </a:prstGeom>
        </p:spPr>
      </p:pic>
      <p:sp>
        <p:nvSpPr>
          <p:cNvPr id="27" name="Slide Number Placeholder 26"/>
          <p:cNvSpPr>
            <a:spLocks noGrp="1"/>
          </p:cNvSpPr>
          <p:nvPr>
            <p:ph type="sldNum" sz="quarter" idx="16"/>
          </p:nvPr>
        </p:nvSpPr>
        <p:spPr/>
        <p:txBody>
          <a:bodyPr/>
          <a:lstStyle/>
          <a:p>
            <a:pPr marL="93980">
              <a:lnSpc>
                <a:spcPct val="100000"/>
              </a:lnSpc>
            </a:pPr>
            <a:fld id="{81D60167-4931-47E6-BA6A-407CBD079E4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B360E8-323C-42CD-979A-C294868F17A1}"/>
              </a:ext>
            </a:extLst>
          </p:cNvPr>
          <p:cNvSpPr>
            <a:spLocks noGrp="1"/>
          </p:cNvSpPr>
          <p:nvPr>
            <p:ph type="title"/>
          </p:nvPr>
        </p:nvSpPr>
        <p:spPr/>
        <p:txBody>
          <a:bodyPr/>
          <a:lstStyle/>
          <a:p>
            <a:r>
              <a:rPr lang="en-US" dirty="0"/>
              <a:t>Student Analytics</a:t>
            </a:r>
          </a:p>
        </p:txBody>
      </p:sp>
      <p:sp>
        <p:nvSpPr>
          <p:cNvPr id="7" name="Content Placeholder 6">
            <a:extLst>
              <a:ext uri="{FF2B5EF4-FFF2-40B4-BE49-F238E27FC236}">
                <a16:creationId xmlns:a16="http://schemas.microsoft.com/office/drawing/2014/main" id="{D9D183BD-8CA3-4724-BB0C-23060840A52D}"/>
              </a:ext>
            </a:extLst>
          </p:cNvPr>
          <p:cNvSpPr>
            <a:spLocks noGrp="1"/>
          </p:cNvSpPr>
          <p:nvPr>
            <p:ph sz="quarter" idx="13"/>
          </p:nvPr>
        </p:nvSpPr>
        <p:spPr>
          <a:xfrm>
            <a:off x="609599" y="1600200"/>
            <a:ext cx="11047307" cy="1371600"/>
          </a:xfrm>
        </p:spPr>
        <p:txBody>
          <a:bodyPr/>
          <a:lstStyle/>
          <a:p>
            <a:r>
              <a:rPr lang="en-US" dirty="0"/>
              <a:t>Show how well a student is performing in the course</a:t>
            </a:r>
          </a:p>
          <a:p>
            <a:r>
              <a:rPr lang="en-US" dirty="0"/>
              <a:t>Can be viewed after the course has concluded</a:t>
            </a:r>
          </a:p>
        </p:txBody>
      </p:sp>
      <p:pic>
        <p:nvPicPr>
          <p:cNvPr id="10" name="Content Placeholder 9" descr="A screen snapshot of the student analytics list showing 3 students. The headers in the list include students, page views, participations, submissions, on time, late, missing, and current score.">
            <a:extLst>
              <a:ext uri="{FF2B5EF4-FFF2-40B4-BE49-F238E27FC236}">
                <a16:creationId xmlns:a16="http://schemas.microsoft.com/office/drawing/2014/main" id="{044481E1-5C98-4E2F-B3CA-72745D287C18}"/>
              </a:ext>
            </a:extLst>
          </p:cNvPr>
          <p:cNvPicPr>
            <a:picLocks noGrp="1" noChangeAspect="1"/>
          </p:cNvPicPr>
          <p:nvPr>
            <p:ph sz="quarter" idx="14"/>
          </p:nvPr>
        </p:nvPicPr>
        <p:blipFill>
          <a:blip r:embed="rId3"/>
          <a:stretch>
            <a:fillRect/>
          </a:stretch>
        </p:blipFill>
        <p:spPr>
          <a:xfrm>
            <a:off x="609598" y="3257434"/>
            <a:ext cx="11047307" cy="2558323"/>
          </a:xfrm>
          <a:prstGeom prst="rect">
            <a:avLst/>
          </a:prstGeom>
        </p:spPr>
      </p:pic>
      <p:sp>
        <p:nvSpPr>
          <p:cNvPr id="5" name="Slide Number Placeholder 4">
            <a:extLst>
              <a:ext uri="{FF2B5EF4-FFF2-40B4-BE49-F238E27FC236}">
                <a16:creationId xmlns:a16="http://schemas.microsoft.com/office/drawing/2014/main" id="{155B89AB-A910-490C-A98F-1C0857167455}"/>
              </a:ext>
            </a:extLst>
          </p:cNvPr>
          <p:cNvSpPr>
            <a:spLocks noGrp="1"/>
          </p:cNvSpPr>
          <p:nvPr>
            <p:ph type="sldNum" sz="quarter" idx="16"/>
          </p:nvPr>
        </p:nvSpPr>
        <p:spPr/>
        <p:txBody>
          <a:bodyPr/>
          <a:lstStyle/>
          <a:p>
            <a:pPr marL="93980">
              <a:lnSpc>
                <a:spcPct val="100000"/>
              </a:lnSpc>
            </a:pPr>
            <a:fld id="{81D60167-4931-47E6-BA6A-407CBD079E47}" type="slidenum">
              <a:rPr lang="en-US" smtClean="0"/>
              <a:t>12</a:t>
            </a:fld>
            <a:endParaRPr lang="en-US" dirty="0"/>
          </a:p>
        </p:txBody>
      </p:sp>
    </p:spTree>
    <p:extLst>
      <p:ext uri="{BB962C8B-B14F-4D97-AF65-F5344CB8AC3E}">
        <p14:creationId xmlns:p14="http://schemas.microsoft.com/office/powerpoint/2010/main" val="232946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Student Analytics - Overall</a:t>
            </a:r>
          </a:p>
        </p:txBody>
      </p:sp>
      <p:sp>
        <p:nvSpPr>
          <p:cNvPr id="8" name="Content Placeholder 7"/>
          <p:cNvSpPr>
            <a:spLocks noGrp="1"/>
          </p:cNvSpPr>
          <p:nvPr>
            <p:ph sz="quarter" idx="13"/>
          </p:nvPr>
        </p:nvSpPr>
        <p:spPr>
          <a:xfrm>
            <a:off x="609599" y="1314566"/>
            <a:ext cx="11047307" cy="2565209"/>
          </a:xfrm>
        </p:spPr>
        <p:txBody>
          <a:bodyPr>
            <a:normAutofit fontScale="92500" lnSpcReduction="20000"/>
          </a:bodyPr>
          <a:lstStyle/>
          <a:p>
            <a:r>
              <a:rPr lang="en-US" dirty="0"/>
              <a:t>Student Analytics</a:t>
            </a:r>
          </a:p>
          <a:p>
            <a:pPr lvl="1"/>
            <a:r>
              <a:rPr lang="en-US" dirty="0"/>
              <a:t>shown in a table format </a:t>
            </a:r>
          </a:p>
          <a:p>
            <a:pPr lvl="1"/>
            <a:r>
              <a:rPr lang="en-US" dirty="0"/>
              <a:t>display an overview of each student’s participation in the course</a:t>
            </a:r>
          </a:p>
          <a:p>
            <a:r>
              <a:rPr lang="en-US" b="1" dirty="0"/>
              <a:t>Sum</a:t>
            </a:r>
            <a:r>
              <a:rPr lang="en-US" dirty="0"/>
              <a:t> of all Student Analytics = Course Analytics</a:t>
            </a:r>
          </a:p>
          <a:p>
            <a:r>
              <a:rPr lang="en-US" b="1" dirty="0"/>
              <a:t>Sort</a:t>
            </a:r>
            <a:r>
              <a:rPr lang="en-US" dirty="0"/>
              <a:t> ascending or descending to help evaluate student performance by Student, Page Views, Participation, Current Score</a:t>
            </a:r>
          </a:p>
          <a:p>
            <a:r>
              <a:rPr lang="en-US" b="1" dirty="0"/>
              <a:t>Click</a:t>
            </a:r>
            <a:r>
              <a:rPr lang="en-US" dirty="0"/>
              <a:t> on student name for detail</a:t>
            </a:r>
          </a:p>
        </p:txBody>
      </p:sp>
      <p:pic>
        <p:nvPicPr>
          <p:cNvPr id="5" name="Content Placeholder 4" descr="A screen snapshot of the list of student analytics with the name of Emily Boone outlined in red in the top row.">
            <a:extLst>
              <a:ext uri="{FF2B5EF4-FFF2-40B4-BE49-F238E27FC236}">
                <a16:creationId xmlns:a16="http://schemas.microsoft.com/office/drawing/2014/main" id="{D3C88F7A-1DD3-4E72-A857-AB76ABFEAC5C}"/>
              </a:ext>
            </a:extLst>
          </p:cNvPr>
          <p:cNvPicPr>
            <a:picLocks noGrp="1" noChangeAspect="1"/>
          </p:cNvPicPr>
          <p:nvPr>
            <p:ph sz="quarter" idx="14"/>
          </p:nvPr>
        </p:nvPicPr>
        <p:blipFill>
          <a:blip r:embed="rId3"/>
          <a:stretch>
            <a:fillRect/>
          </a:stretch>
        </p:blipFill>
        <p:spPr>
          <a:xfrm>
            <a:off x="609598" y="3998055"/>
            <a:ext cx="11047307" cy="2558323"/>
          </a:xfrm>
          <a:prstGeom prst="rect">
            <a:avLst/>
          </a:prstGeom>
        </p:spPr>
      </p:pic>
      <p:sp>
        <p:nvSpPr>
          <p:cNvPr id="14" name="Slide Number Placeholder 13"/>
          <p:cNvSpPr>
            <a:spLocks noGrp="1"/>
          </p:cNvSpPr>
          <p:nvPr>
            <p:ph type="sldNum" sz="quarter" idx="16"/>
          </p:nvPr>
        </p:nvSpPr>
        <p:spPr/>
        <p:txBody>
          <a:bodyPr/>
          <a:lstStyle/>
          <a:p>
            <a:pPr marL="93980">
              <a:lnSpc>
                <a:spcPct val="100000"/>
              </a:lnSpc>
            </a:pPr>
            <a:fld id="{81D60167-4931-47E6-BA6A-407CBD079E4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nn-NO" dirty="0"/>
              <a:t>Analytics for One Student</a:t>
            </a:r>
          </a:p>
        </p:txBody>
      </p:sp>
      <p:pic>
        <p:nvPicPr>
          <p:cNvPr id="19" name="Content Placeholder 18" descr="A screen snapshot of the analytics for student Emily Boone showing activity by date, communication, submissions, and grades."/>
          <p:cNvPicPr>
            <a:picLocks noGrp="1" noChangeAspect="1"/>
          </p:cNvPicPr>
          <p:nvPr>
            <p:ph sz="quarter" idx="13"/>
          </p:nvPr>
        </p:nvPicPr>
        <p:blipFill>
          <a:blip r:embed="rId3"/>
          <a:stretch>
            <a:fillRect/>
          </a:stretch>
        </p:blipFill>
        <p:spPr>
          <a:xfrm>
            <a:off x="609600" y="1372274"/>
            <a:ext cx="5410199" cy="4975010"/>
          </a:xfrm>
        </p:spPr>
      </p:pic>
      <p:sp>
        <p:nvSpPr>
          <p:cNvPr id="18" name="Content Placeholder 17"/>
          <p:cNvSpPr>
            <a:spLocks noGrp="1"/>
          </p:cNvSpPr>
          <p:nvPr>
            <p:ph sz="quarter" idx="14"/>
          </p:nvPr>
        </p:nvSpPr>
        <p:spPr>
          <a:xfrm>
            <a:off x="6645442" y="1372274"/>
            <a:ext cx="5027507" cy="4799926"/>
          </a:xfrm>
        </p:spPr>
        <p:txBody>
          <a:bodyPr/>
          <a:lstStyle/>
          <a:p>
            <a:r>
              <a:rPr lang="en-US" dirty="0"/>
              <a:t>Student name and current total at top</a:t>
            </a:r>
          </a:p>
          <a:p>
            <a:r>
              <a:rPr lang="en-US" dirty="0"/>
              <a:t>Can message student by clicking mail icon next to </a:t>
            </a:r>
            <a:r>
              <a:rPr lang="en-US" i="1" dirty="0"/>
              <a:t>Current Total</a:t>
            </a:r>
          </a:p>
          <a:p>
            <a:r>
              <a:rPr lang="en-US" dirty="0"/>
              <a:t>Move to next student from dropdown or arrows (top right)</a:t>
            </a:r>
          </a:p>
          <a:p>
            <a:r>
              <a:rPr lang="en-US" dirty="0"/>
              <a:t>Can view by graph or table using toggle</a:t>
            </a:r>
          </a:p>
        </p:txBody>
      </p:sp>
      <p:sp>
        <p:nvSpPr>
          <p:cNvPr id="8" name="Slide Number Placeholder 7"/>
          <p:cNvSpPr>
            <a:spLocks noGrp="1"/>
          </p:cNvSpPr>
          <p:nvPr>
            <p:ph type="sldNum" sz="quarter" idx="16"/>
          </p:nvPr>
        </p:nvSpPr>
        <p:spPr/>
        <p:txBody>
          <a:bodyPr/>
          <a:lstStyle/>
          <a:p>
            <a:fld id="{81D60167-4931-47E6-BA6A-407CBD079E47}"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p:txBody>
          <a:bodyPr/>
          <a:lstStyle/>
          <a:p>
            <a:r>
              <a:rPr lang="en-US" dirty="0"/>
              <a:t>Activity by Date</a:t>
            </a:r>
          </a:p>
        </p:txBody>
      </p:sp>
      <p:pic>
        <p:nvPicPr>
          <p:cNvPr id="29" name="Content Placeholder 28" descr="A screen snapshot of the activity by date graph showing light blue bars and dark blue bars. The legend in the upper right-hand corner shows light blue bars are page views only and dark blue bars our participation. An arrow points at participation with text stating includes page views."/>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602776" y="2590800"/>
            <a:ext cx="7549467" cy="3276600"/>
          </a:xfrm>
          <a:prstGeom prst="rect">
            <a:avLst/>
          </a:prstGeom>
        </p:spPr>
      </p:pic>
      <p:sp>
        <p:nvSpPr>
          <p:cNvPr id="20" name="Content Placeholder 19"/>
          <p:cNvSpPr>
            <a:spLocks noGrp="1"/>
          </p:cNvSpPr>
          <p:nvPr>
            <p:ph sz="quarter" idx="14"/>
          </p:nvPr>
        </p:nvSpPr>
        <p:spPr>
          <a:xfrm>
            <a:off x="7801105" y="1600200"/>
            <a:ext cx="3855801" cy="4495800"/>
          </a:xfrm>
        </p:spPr>
        <p:txBody>
          <a:bodyPr/>
          <a:lstStyle/>
          <a:p>
            <a:r>
              <a:rPr lang="en-US" dirty="0"/>
              <a:t>Student </a:t>
            </a:r>
            <a:r>
              <a:rPr lang="en-US" i="1" dirty="0"/>
              <a:t>Participation</a:t>
            </a:r>
            <a:r>
              <a:rPr lang="en-US" dirty="0"/>
              <a:t> includes:</a:t>
            </a:r>
          </a:p>
          <a:p>
            <a:pPr lvl="1"/>
            <a:r>
              <a:rPr lang="en-US" dirty="0"/>
              <a:t>loading a collaboration to view/edit a document</a:t>
            </a:r>
          </a:p>
          <a:p>
            <a:pPr lvl="1"/>
            <a:r>
              <a:rPr lang="en-US" dirty="0"/>
              <a:t>joining a web conference</a:t>
            </a:r>
          </a:p>
          <a:p>
            <a:pPr lvl="1"/>
            <a:r>
              <a:rPr lang="en-US" dirty="0"/>
              <a:t>posting a new comment to a discussion</a:t>
            </a:r>
          </a:p>
          <a:p>
            <a:pPr lvl="1"/>
            <a:r>
              <a:rPr lang="en-US" dirty="0"/>
              <a:t>submitting a quiz</a:t>
            </a:r>
          </a:p>
          <a:p>
            <a:pPr lvl="1"/>
            <a:r>
              <a:rPr lang="en-US" dirty="0"/>
              <a:t>starting a quiz</a:t>
            </a:r>
          </a:p>
          <a:p>
            <a:pPr lvl="1"/>
            <a:r>
              <a:rPr lang="en-US" dirty="0"/>
              <a:t>submitting an assignment</a:t>
            </a:r>
          </a:p>
          <a:p>
            <a:pPr lvl="1"/>
            <a:r>
              <a:rPr lang="en-US" dirty="0"/>
              <a:t>creating a wiki page</a:t>
            </a:r>
          </a:p>
        </p:txBody>
      </p:sp>
      <p:sp>
        <p:nvSpPr>
          <p:cNvPr id="10" name="Slide Number Placeholder 9"/>
          <p:cNvSpPr>
            <a:spLocks noGrp="1"/>
          </p:cNvSpPr>
          <p:nvPr>
            <p:ph type="sldNum" sz="quarter" idx="16"/>
          </p:nvPr>
        </p:nvSpPr>
        <p:spPr/>
        <p:txBody>
          <a:bodyPr/>
          <a:lstStyle/>
          <a:p>
            <a:fld id="{81D60167-4931-47E6-BA6A-407CBD079E47}"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Communication</a:t>
            </a:r>
          </a:p>
        </p:txBody>
      </p:sp>
      <p:sp>
        <p:nvSpPr>
          <p:cNvPr id="10" name="Content Placeholder 9"/>
          <p:cNvSpPr>
            <a:spLocks noGrp="1"/>
          </p:cNvSpPr>
          <p:nvPr>
            <p:ph sz="quarter" idx="14"/>
          </p:nvPr>
        </p:nvSpPr>
        <p:spPr>
          <a:xfrm>
            <a:off x="609600" y="1600200"/>
            <a:ext cx="11047307" cy="1743715"/>
          </a:xfrm>
        </p:spPr>
        <p:txBody>
          <a:bodyPr/>
          <a:lstStyle/>
          <a:p>
            <a:r>
              <a:rPr lang="en-US" dirty="0"/>
              <a:t>Communication between student and instructor</a:t>
            </a:r>
          </a:p>
          <a:p>
            <a:pPr lvl="1"/>
            <a:r>
              <a:rPr lang="en-US" dirty="0"/>
              <a:t>Conversations in the Canvas Inbox</a:t>
            </a:r>
          </a:p>
          <a:p>
            <a:pPr lvl="1"/>
            <a:r>
              <a:rPr lang="en-US" dirty="0"/>
              <a:t>Messages, not Announcements or Comments</a:t>
            </a:r>
          </a:p>
        </p:txBody>
      </p:sp>
      <p:pic>
        <p:nvPicPr>
          <p:cNvPr id="15" name="Content Placeholder 14" descr="A screen snapshot of the communication graph. The legend in the upper right-hand corner shows that orange indicates student communications and blue indicates instructors communications."/>
          <p:cNvPicPr>
            <a:picLocks noGrp="1" noChangeAspect="1"/>
          </p:cNvPicPr>
          <p:nvPr>
            <p:ph sz="quarter" idx="13"/>
          </p:nvPr>
        </p:nvPicPr>
        <p:blipFill>
          <a:blip r:embed="rId3"/>
          <a:stretch>
            <a:fillRect/>
          </a:stretch>
        </p:blipFill>
        <p:spPr>
          <a:xfrm>
            <a:off x="609599" y="3343915"/>
            <a:ext cx="11047307" cy="2068744"/>
          </a:xfrm>
          <a:prstGeom prst="rect">
            <a:avLst/>
          </a:prstGeom>
        </p:spPr>
      </p:pic>
      <p:sp>
        <p:nvSpPr>
          <p:cNvPr id="5" name="Slide Number Placeholder 4"/>
          <p:cNvSpPr>
            <a:spLocks noGrp="1"/>
          </p:cNvSpPr>
          <p:nvPr>
            <p:ph type="sldNum" sz="quarter" idx="16"/>
          </p:nvPr>
        </p:nvSpPr>
        <p:spPr/>
        <p:txBody>
          <a:bodyPr/>
          <a:lstStyle/>
          <a:p>
            <a:fld id="{81D60167-4931-47E6-BA6A-407CBD079E47}"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Submissions</a:t>
            </a:r>
          </a:p>
        </p:txBody>
      </p:sp>
      <p:sp>
        <p:nvSpPr>
          <p:cNvPr id="22" name="Content Placeholder 21"/>
          <p:cNvSpPr>
            <a:spLocks noGrp="1"/>
          </p:cNvSpPr>
          <p:nvPr>
            <p:ph sz="quarter" idx="13"/>
          </p:nvPr>
        </p:nvSpPr>
        <p:spPr>
          <a:xfrm>
            <a:off x="609600" y="1424045"/>
            <a:ext cx="3581400" cy="4824355"/>
          </a:xfrm>
        </p:spPr>
        <p:txBody>
          <a:bodyPr>
            <a:normAutofit fontScale="70000" lnSpcReduction="20000"/>
          </a:bodyPr>
          <a:lstStyle/>
          <a:p>
            <a:r>
              <a:rPr lang="en-US" dirty="0"/>
              <a:t>Each row shows one assignment with date and status of each submission</a:t>
            </a:r>
          </a:p>
          <a:p>
            <a:r>
              <a:rPr lang="en-US" dirty="0"/>
              <a:t>Due date shows as circle, triangle, square</a:t>
            </a:r>
          </a:p>
          <a:p>
            <a:pPr>
              <a:spcAft>
                <a:spcPts val="2400"/>
              </a:spcAft>
            </a:pPr>
            <a:r>
              <a:rPr lang="en-US" dirty="0"/>
              <a:t>Line shows how long before/after due date assignment was submitted</a:t>
            </a:r>
          </a:p>
          <a:p>
            <a:pPr>
              <a:buClr>
                <a:srgbClr val="00B050"/>
              </a:buClr>
              <a:buFont typeface="Wingdings" panose="05000000000000000000" pitchFamily="2" charset="2"/>
              <a:buChar char=""/>
            </a:pPr>
            <a:r>
              <a:rPr lang="en-US" dirty="0"/>
              <a:t>Green dot only shows assignment submitted on due date</a:t>
            </a:r>
          </a:p>
          <a:p>
            <a:pPr>
              <a:buClr>
                <a:srgbClr val="F9E701"/>
              </a:buClr>
              <a:buFont typeface="Wingdings 3" panose="05040102010807070707" pitchFamily="18" charset="2"/>
              <a:buChar char=""/>
            </a:pPr>
            <a:r>
              <a:rPr lang="en-US" dirty="0"/>
              <a:t>Yellow triangle shows assignment submitted late</a:t>
            </a:r>
          </a:p>
          <a:p>
            <a:pPr>
              <a:buClr>
                <a:srgbClr val="C00000"/>
              </a:buClr>
              <a:buFont typeface="Wingdings" panose="05000000000000000000" pitchFamily="2" charset="2"/>
              <a:buChar char=""/>
            </a:pPr>
            <a:r>
              <a:rPr lang="en-US" dirty="0"/>
              <a:t>Red square shows assignment not submitted </a:t>
            </a:r>
          </a:p>
          <a:p>
            <a:pPr>
              <a:buClr>
                <a:schemeClr val="accent3"/>
              </a:buClr>
              <a:buFont typeface="Wingdings" panose="05000000000000000000" pitchFamily="2" charset="2"/>
              <a:buChar char=""/>
            </a:pPr>
            <a:r>
              <a:rPr lang="en-US" dirty="0"/>
              <a:t>White circle shows future due date</a:t>
            </a:r>
          </a:p>
        </p:txBody>
      </p:sp>
      <p:pic>
        <p:nvPicPr>
          <p:cNvPr id="23" name="Picture 22" descr="A screen snapshot of the submissions graph. The legend in the upper right-hand corner indicates a green circle for on-time assignments, a yellow triangle for late assignments, a red square for missing assignments, and of circle with a black border for future assignments."/>
          <p:cNvPicPr>
            <a:picLocks noChangeAspect="1"/>
          </p:cNvPicPr>
          <p:nvPr/>
        </p:nvPicPr>
        <p:blipFill>
          <a:blip r:embed="rId3"/>
          <a:stretch>
            <a:fillRect/>
          </a:stretch>
        </p:blipFill>
        <p:spPr>
          <a:xfrm>
            <a:off x="4284557" y="1424045"/>
            <a:ext cx="7372350" cy="5076825"/>
          </a:xfrm>
          <a:prstGeom prst="rect">
            <a:avLst/>
          </a:prstGeom>
        </p:spPr>
      </p:pic>
      <p:sp>
        <p:nvSpPr>
          <p:cNvPr id="8" name="Slide Number Placeholder 7"/>
          <p:cNvSpPr>
            <a:spLocks noGrp="1"/>
          </p:cNvSpPr>
          <p:nvPr>
            <p:ph type="sldNum" sz="quarter" idx="16"/>
          </p:nvPr>
        </p:nvSpPr>
        <p:spPr/>
        <p:txBody>
          <a:bodyPr/>
          <a:lstStyle/>
          <a:p>
            <a:fld id="{81D60167-4931-47E6-BA6A-407CBD079E47}"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Grades</a:t>
            </a:r>
          </a:p>
        </p:txBody>
      </p:sp>
      <p:sp>
        <p:nvSpPr>
          <p:cNvPr id="21" name="Content Placeholder 20"/>
          <p:cNvSpPr>
            <a:spLocks noGrp="1"/>
          </p:cNvSpPr>
          <p:nvPr>
            <p:ph sz="quarter" idx="13"/>
          </p:nvPr>
        </p:nvSpPr>
        <p:spPr>
          <a:xfrm>
            <a:off x="609599" y="1447800"/>
            <a:ext cx="11047307" cy="2133600"/>
          </a:xfrm>
        </p:spPr>
        <p:txBody>
          <a:bodyPr>
            <a:normAutofit fontScale="92500" lnSpcReduction="20000"/>
          </a:bodyPr>
          <a:lstStyle/>
          <a:p>
            <a:r>
              <a:rPr lang="en-US" dirty="0"/>
              <a:t>Shows assignment median, high, low, and score class rank indicator compared to peers</a:t>
            </a:r>
          </a:p>
          <a:p>
            <a:pPr lvl="1"/>
            <a:r>
              <a:rPr lang="en-US" dirty="0"/>
              <a:t>Vertical black line shows highest to lowest scores</a:t>
            </a:r>
          </a:p>
          <a:p>
            <a:pPr lvl="1"/>
            <a:r>
              <a:rPr lang="en-US" dirty="0"/>
              <a:t>Grey box extends 25th to 75th  percentile</a:t>
            </a:r>
          </a:p>
          <a:p>
            <a:pPr lvl="1"/>
            <a:r>
              <a:rPr lang="en-US" dirty="0"/>
              <a:t>Horizontal black line shows median score</a:t>
            </a:r>
          </a:p>
          <a:p>
            <a:pPr lvl="1"/>
            <a:r>
              <a:rPr lang="en-US" dirty="0"/>
              <a:t>Student’s score relative to peers shows as colored circle, triangle, square</a:t>
            </a:r>
          </a:p>
        </p:txBody>
      </p:sp>
      <p:pic>
        <p:nvPicPr>
          <p:cNvPr id="31" name="Content Placeholder 30" descr="A screen snapshot of the grades graph showing scores along the y-axis and assignments along the x-axis. The legend at the top of the chart shows that a | is the total range, a gray box is the 25th through the 75th percentile, a horizontal black line is the median, a green circle is a good score, a yellow triangle is a fair score, and a red square is a poor score."/>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2056552" y="3408771"/>
            <a:ext cx="8153400" cy="3229932"/>
          </a:xfrm>
          <a:prstGeom prst="rect">
            <a:avLst/>
          </a:prstGeom>
        </p:spPr>
      </p:pic>
      <p:sp>
        <p:nvSpPr>
          <p:cNvPr id="12" name="Slide Number Placeholder 11"/>
          <p:cNvSpPr>
            <a:spLocks noGrp="1"/>
          </p:cNvSpPr>
          <p:nvPr>
            <p:ph type="sldNum" sz="quarter" idx="16"/>
          </p:nvPr>
        </p:nvSpPr>
        <p:spPr/>
        <p:txBody>
          <a:bodyPr/>
          <a:lstStyle/>
          <a:p>
            <a:fld id="{81D60167-4931-47E6-BA6A-407CBD079E47}"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p:txBody>
          <a:bodyPr/>
          <a:lstStyle/>
          <a:p>
            <a:r>
              <a:rPr lang="en-US" dirty="0"/>
              <a:t>Student Analytics in Table Format</a:t>
            </a:r>
          </a:p>
        </p:txBody>
      </p:sp>
      <p:pic>
        <p:nvPicPr>
          <p:cNvPr id="20" name="Content Placeholder 19" descr="A screen snapshot of the student analytics in table format. The tables show activity by date, communication, submissions, and grad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09492" y="1447800"/>
            <a:ext cx="8973016" cy="4711700"/>
          </a:xfrm>
          <a:prstGeom prst="rect">
            <a:avLst/>
          </a:prstGeom>
        </p:spPr>
      </p:pic>
      <p:sp>
        <p:nvSpPr>
          <p:cNvPr id="7" name="Slide Number Placeholder 6"/>
          <p:cNvSpPr>
            <a:spLocks noGrp="1"/>
          </p:cNvSpPr>
          <p:nvPr>
            <p:ph type="sldNum" sz="quarter" idx="11"/>
          </p:nvPr>
        </p:nvSpPr>
        <p:spPr/>
        <p:txBody>
          <a:bodyPr/>
          <a:lstStyle/>
          <a:p>
            <a:fld id="{81D60167-4931-47E6-BA6A-407CBD079E47}"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normAutofit/>
          </a:bodyPr>
          <a:lstStyle/>
          <a:p>
            <a:r>
              <a:rPr lang="en-US" sz="2800" dirty="0"/>
              <a:t>What are Canvas Analytics</a:t>
            </a:r>
          </a:p>
          <a:p>
            <a:r>
              <a:rPr lang="en-US" sz="2800" dirty="0"/>
              <a:t>How to use Course Analytics</a:t>
            </a:r>
          </a:p>
          <a:p>
            <a:r>
              <a:rPr lang="en-US" sz="2800" dirty="0"/>
              <a:t>Course Analytics</a:t>
            </a:r>
          </a:p>
          <a:p>
            <a:r>
              <a:rPr lang="en-US" sz="2800" dirty="0"/>
              <a:t>Student Analytics</a:t>
            </a:r>
          </a:p>
          <a:p>
            <a:r>
              <a:rPr lang="en-US" sz="2800" dirty="0"/>
              <a:t>Student Interactions Report</a:t>
            </a:r>
          </a:p>
          <a:p>
            <a:r>
              <a:rPr lang="en-US" sz="2800" dirty="0"/>
              <a:t>Course Statistics</a:t>
            </a:r>
          </a:p>
        </p:txBody>
      </p:sp>
      <p:sp>
        <p:nvSpPr>
          <p:cNvPr id="3" name="Slide Number Placeholder 2"/>
          <p:cNvSpPr>
            <a:spLocks noGrp="1"/>
          </p:cNvSpPr>
          <p:nvPr>
            <p:ph type="sldNum" sz="quarter" idx="11"/>
          </p:nvPr>
        </p:nvSpPr>
        <p:spPr/>
        <p:txBody>
          <a:bodyPr/>
          <a:lstStyle/>
          <a:p>
            <a:pPr marL="93980">
              <a:lnSpc>
                <a:spcPct val="100000"/>
              </a:lnSpc>
            </a:pPr>
            <a:fld id="{81D60167-4931-47E6-BA6A-407CBD079E4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Accessing the Student Interactions Report</a:t>
            </a:r>
          </a:p>
        </p:txBody>
      </p:sp>
      <p:sp>
        <p:nvSpPr>
          <p:cNvPr id="28" name="Content Placeholder 27"/>
          <p:cNvSpPr>
            <a:spLocks noGrp="1"/>
          </p:cNvSpPr>
          <p:nvPr>
            <p:ph sz="quarter" idx="13"/>
          </p:nvPr>
        </p:nvSpPr>
        <p:spPr>
          <a:xfrm>
            <a:off x="609600" y="1600200"/>
            <a:ext cx="3962400" cy="4495800"/>
          </a:xfrm>
        </p:spPr>
        <p:txBody>
          <a:bodyPr>
            <a:normAutofit/>
          </a:bodyPr>
          <a:lstStyle/>
          <a:p>
            <a:r>
              <a:rPr lang="en-US" sz="2800" dirty="0"/>
              <a:t>To access the report</a:t>
            </a:r>
          </a:p>
          <a:p>
            <a:pPr lvl="1"/>
            <a:r>
              <a:rPr lang="en-US" sz="2000" dirty="0"/>
              <a:t>Dashboard &gt; View Grades &gt; Student Interactions Report</a:t>
            </a:r>
          </a:p>
          <a:p>
            <a:pPr marL="457200" lvl="1" indent="0">
              <a:buNone/>
            </a:pPr>
            <a:r>
              <a:rPr lang="en-US" sz="2000" dirty="0"/>
              <a:t>OR</a:t>
            </a:r>
          </a:p>
          <a:p>
            <a:pPr lvl="1"/>
            <a:r>
              <a:rPr lang="en-US" sz="2000" dirty="0"/>
              <a:t>In a course &gt; People &gt; </a:t>
            </a:r>
            <a:r>
              <a:rPr lang="en-US" sz="2000" i="1" dirty="0"/>
              <a:t>More</a:t>
            </a:r>
            <a:r>
              <a:rPr lang="en-US" sz="2000" dirty="0"/>
              <a:t> icon &gt; Student Interactions Report</a:t>
            </a:r>
          </a:p>
        </p:txBody>
      </p:sp>
      <p:pic>
        <p:nvPicPr>
          <p:cNvPr id="5" name="Content Placeholder 4" descr="A screen snapshot showing how to access the student interactions report. From the homepage there is an arrow pointing at the list of classes. Below this is the left-hand navigation bar with people highlighted and an arrow pointing at the list of people in the class with the student interactions report highlighted">
            <a:extLst>
              <a:ext uri="{FF2B5EF4-FFF2-40B4-BE49-F238E27FC236}">
                <a16:creationId xmlns:a16="http://schemas.microsoft.com/office/drawing/2014/main" id="{9965C47A-C08D-4DFB-BE81-1AA07DF95D0B}"/>
              </a:ext>
            </a:extLst>
          </p:cNvPr>
          <p:cNvPicPr>
            <a:picLocks noGrp="1" noChangeAspect="1"/>
          </p:cNvPicPr>
          <p:nvPr>
            <p:ph sz="quarter" idx="14"/>
          </p:nvPr>
        </p:nvPicPr>
        <p:blipFill>
          <a:blip r:embed="rId3"/>
          <a:stretch>
            <a:fillRect/>
          </a:stretch>
        </p:blipFill>
        <p:spPr>
          <a:xfrm>
            <a:off x="4689301" y="1600200"/>
            <a:ext cx="7228694" cy="4495800"/>
          </a:xfrm>
          <a:prstGeom prst="rect">
            <a:avLst/>
          </a:prstGeom>
        </p:spPr>
      </p:pic>
      <p:sp>
        <p:nvSpPr>
          <p:cNvPr id="13" name="Slide Number Placeholder 12"/>
          <p:cNvSpPr>
            <a:spLocks noGrp="1"/>
          </p:cNvSpPr>
          <p:nvPr>
            <p:ph type="sldNum" sz="quarter" idx="16"/>
          </p:nvPr>
        </p:nvSpPr>
        <p:spPr/>
        <p:txBody>
          <a:bodyPr/>
          <a:lstStyle/>
          <a:p>
            <a:fld id="{81D60167-4931-47E6-BA6A-407CBD079E47}"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Interaction Report for All Students</a:t>
            </a:r>
          </a:p>
        </p:txBody>
      </p:sp>
      <p:sp>
        <p:nvSpPr>
          <p:cNvPr id="6" name="object 6"/>
          <p:cNvSpPr txBox="1">
            <a:spLocks noGrp="1"/>
          </p:cNvSpPr>
          <p:nvPr>
            <p:ph sz="half" idx="13"/>
          </p:nvPr>
        </p:nvSpPr>
        <p:spPr>
          <a:xfrm>
            <a:off x="609600" y="1600200"/>
            <a:ext cx="4724400" cy="4495800"/>
          </a:xfrm>
        </p:spPr>
        <p:txBody>
          <a:bodyPr>
            <a:normAutofit/>
          </a:bodyPr>
          <a:lstStyle/>
          <a:p>
            <a:r>
              <a:rPr lang="en-US" dirty="0"/>
              <a:t>Interactions are conversations or comments on an assignment</a:t>
            </a:r>
          </a:p>
          <a:p>
            <a:r>
              <a:rPr lang="en-US" dirty="0"/>
              <a:t>Report is Sortable</a:t>
            </a:r>
          </a:p>
          <a:p>
            <a:r>
              <a:rPr lang="en-US" dirty="0"/>
              <a:t>Can message student from envelope icon</a:t>
            </a:r>
          </a:p>
        </p:txBody>
      </p:sp>
      <p:pic>
        <p:nvPicPr>
          <p:cNvPr id="27" name="Content Placeholder 26" descr="A screen snapshot of the interactions report for all students enrolled in history 101. The report is structured as a table with students in the 1st column, last student interactions in the 2nd column, current score in the 3rd column, final score in the 4th column, and ungraded assignments in the last column."/>
          <p:cNvPicPr>
            <a:picLocks noGrp="1" noChangeAspect="1"/>
          </p:cNvPicPr>
          <p:nvPr>
            <p:ph sz="quarter" idx="14"/>
          </p:nvPr>
        </p:nvPicPr>
        <p:blipFill>
          <a:blip r:embed="rId3"/>
          <a:stretch>
            <a:fillRect/>
          </a:stretch>
        </p:blipFill>
        <p:spPr>
          <a:xfrm>
            <a:off x="5638694" y="1314565"/>
            <a:ext cx="6018213" cy="4933762"/>
          </a:xfrm>
          <a:prstGeom prst="rect">
            <a:avLst/>
          </a:prstGeom>
        </p:spPr>
      </p:pic>
      <p:sp>
        <p:nvSpPr>
          <p:cNvPr id="7" name="Slide Number Placeholder 6"/>
          <p:cNvSpPr>
            <a:spLocks noGrp="1"/>
          </p:cNvSpPr>
          <p:nvPr>
            <p:ph type="sldNum" sz="quarter" idx="16"/>
          </p:nvPr>
        </p:nvSpPr>
        <p:spPr/>
        <p:txBody>
          <a:bodyPr/>
          <a:lstStyle/>
          <a:p>
            <a:fld id="{81D60167-4931-47E6-BA6A-407CBD079E47}"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Interactions with One Student</a:t>
            </a:r>
          </a:p>
        </p:txBody>
      </p:sp>
      <p:sp>
        <p:nvSpPr>
          <p:cNvPr id="24" name="Content Placeholder 23"/>
          <p:cNvSpPr>
            <a:spLocks noGrp="1"/>
          </p:cNvSpPr>
          <p:nvPr>
            <p:ph sz="quarter" idx="13"/>
          </p:nvPr>
        </p:nvSpPr>
        <p:spPr>
          <a:xfrm>
            <a:off x="609599" y="1447800"/>
            <a:ext cx="11047307" cy="1295400"/>
          </a:xfrm>
        </p:spPr>
        <p:txBody>
          <a:bodyPr/>
          <a:lstStyle/>
          <a:p>
            <a:r>
              <a:rPr lang="en-US" dirty="0"/>
              <a:t>To open: </a:t>
            </a:r>
          </a:p>
          <a:p>
            <a:pPr lvl="1"/>
            <a:r>
              <a:rPr lang="en-US" dirty="0"/>
              <a:t>Click </a:t>
            </a:r>
            <a:r>
              <a:rPr lang="en-US" i="1" dirty="0"/>
              <a:t>People</a:t>
            </a:r>
            <a:r>
              <a:rPr lang="en-US" dirty="0"/>
              <a:t> on the left navigation menu &gt; Click on student’s name &gt; Click on </a:t>
            </a:r>
            <a:r>
              <a:rPr lang="en-US" i="1" dirty="0"/>
              <a:t>Interactions Report</a:t>
            </a:r>
          </a:p>
        </p:txBody>
      </p:sp>
      <p:pic>
        <p:nvPicPr>
          <p:cNvPr id="4" name="Content Placeholder 3" descr="A screen snapshot of the student detail information with identifying information about the student grade out. There is a red box surrounding the interactions report icon in the menu bar in the upper right side of the page"/>
          <p:cNvPicPr>
            <a:picLocks noGrp="1" noChangeAspect="1"/>
          </p:cNvPicPr>
          <p:nvPr>
            <p:ph sz="quarter" idx="14"/>
          </p:nvPr>
        </p:nvPicPr>
        <p:blipFill>
          <a:blip r:embed="rId3"/>
          <a:stretch>
            <a:fillRect/>
          </a:stretch>
        </p:blipFill>
        <p:spPr>
          <a:xfrm>
            <a:off x="1745426" y="2743200"/>
            <a:ext cx="8775651" cy="3828886"/>
          </a:xfrm>
          <a:prstGeom prst="rect">
            <a:avLst/>
          </a:prstGeom>
        </p:spPr>
      </p:pic>
      <p:sp>
        <p:nvSpPr>
          <p:cNvPr id="10" name="Slide Number Placeholder 9"/>
          <p:cNvSpPr>
            <a:spLocks noGrp="1"/>
          </p:cNvSpPr>
          <p:nvPr>
            <p:ph type="sldNum" sz="quarter" idx="16"/>
          </p:nvPr>
        </p:nvSpPr>
        <p:spPr/>
        <p:txBody>
          <a:bodyPr/>
          <a:lstStyle/>
          <a:p>
            <a:fld id="{81D60167-4931-47E6-BA6A-407CBD079E47}"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Student Interactions Report</a:t>
            </a:r>
          </a:p>
        </p:txBody>
      </p:sp>
      <p:sp>
        <p:nvSpPr>
          <p:cNvPr id="24" name="Content Placeholder 23"/>
          <p:cNvSpPr>
            <a:spLocks noGrp="1"/>
          </p:cNvSpPr>
          <p:nvPr>
            <p:ph sz="quarter" idx="13"/>
          </p:nvPr>
        </p:nvSpPr>
        <p:spPr>
          <a:xfrm>
            <a:off x="609600" y="1600200"/>
            <a:ext cx="4572000" cy="4495800"/>
          </a:xfrm>
        </p:spPr>
        <p:txBody>
          <a:bodyPr/>
          <a:lstStyle/>
          <a:p>
            <a:r>
              <a:rPr lang="en-US" dirty="0"/>
              <a:t>Shows:</a:t>
            </a:r>
          </a:p>
          <a:p>
            <a:pPr lvl="1"/>
            <a:r>
              <a:rPr lang="en-US" dirty="0"/>
              <a:t>Last Student Interaction</a:t>
            </a:r>
          </a:p>
          <a:p>
            <a:pPr lvl="1"/>
            <a:r>
              <a:rPr lang="en-US" dirty="0"/>
              <a:t>Current Score</a:t>
            </a:r>
          </a:p>
          <a:p>
            <a:pPr lvl="1"/>
            <a:r>
              <a:rPr lang="en-US" dirty="0"/>
              <a:t>Final Score</a:t>
            </a:r>
          </a:p>
          <a:p>
            <a:pPr lvl="1"/>
            <a:r>
              <a:rPr lang="en-US" dirty="0"/>
              <a:t>Ungraded Assignments</a:t>
            </a:r>
          </a:p>
          <a:p>
            <a:r>
              <a:rPr lang="en-US" dirty="0"/>
              <a:t>Can message student from envelope icon</a:t>
            </a:r>
          </a:p>
          <a:p>
            <a:r>
              <a:rPr lang="en-US" dirty="0"/>
              <a:t>Can open full Student Interaction Report with link at bottom</a:t>
            </a:r>
          </a:p>
        </p:txBody>
      </p:sp>
      <p:pic>
        <p:nvPicPr>
          <p:cNvPr id="6" name="Content Placeholder 5" descr="A screen snapshot of the student activity report for history 101 for only one student. The report is structured as a table showing student, last student interaction, current score, final score, ungraded assignments. There is a link at the bottom to view the full student interactions report for the course."/>
          <p:cNvPicPr>
            <a:picLocks noGrp="1" noChangeAspect="1"/>
          </p:cNvPicPr>
          <p:nvPr>
            <p:ph sz="quarter" idx="14"/>
          </p:nvPr>
        </p:nvPicPr>
        <p:blipFill>
          <a:blip r:embed="rId3"/>
          <a:stretch>
            <a:fillRect/>
          </a:stretch>
        </p:blipFill>
        <p:spPr>
          <a:xfrm>
            <a:off x="6019800" y="1600200"/>
            <a:ext cx="5927246" cy="4495800"/>
          </a:xfrm>
          <a:prstGeom prst="rect">
            <a:avLst/>
          </a:prstGeom>
        </p:spPr>
      </p:pic>
      <p:sp>
        <p:nvSpPr>
          <p:cNvPr id="10" name="Slide Number Placeholder 9"/>
          <p:cNvSpPr>
            <a:spLocks noGrp="1"/>
          </p:cNvSpPr>
          <p:nvPr>
            <p:ph type="sldNum" sz="quarter" idx="16"/>
          </p:nvPr>
        </p:nvSpPr>
        <p:spPr/>
        <p:txBody>
          <a:bodyPr/>
          <a:lstStyle/>
          <a:p>
            <a:fld id="{81D60167-4931-47E6-BA6A-407CBD079E47}" type="slidenum">
              <a:rPr lang="en-US" smtClean="0"/>
              <a:pPr/>
              <a:t>23</a:t>
            </a:fld>
            <a:endParaRPr lang="en-US" dirty="0"/>
          </a:p>
        </p:txBody>
      </p:sp>
    </p:spTree>
    <p:extLst>
      <p:ext uri="{BB962C8B-B14F-4D97-AF65-F5344CB8AC3E}">
        <p14:creationId xmlns:p14="http://schemas.microsoft.com/office/powerpoint/2010/main" val="40008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Course Statistics</a:t>
            </a:r>
          </a:p>
        </p:txBody>
      </p:sp>
      <p:sp>
        <p:nvSpPr>
          <p:cNvPr id="12" name="Content Placeholder 11"/>
          <p:cNvSpPr>
            <a:spLocks noGrp="1"/>
          </p:cNvSpPr>
          <p:nvPr>
            <p:ph sz="quarter" idx="13"/>
          </p:nvPr>
        </p:nvSpPr>
        <p:spPr/>
        <p:txBody>
          <a:bodyPr>
            <a:normAutofit/>
          </a:bodyPr>
          <a:lstStyle/>
          <a:p>
            <a:r>
              <a:rPr lang="en-US" sz="2800" dirty="0"/>
              <a:t>Course Statistics provide counts of:</a:t>
            </a:r>
          </a:p>
          <a:p>
            <a:pPr lvl="1"/>
            <a:r>
              <a:rPr lang="en-US" sz="2000" dirty="0"/>
              <a:t>Discussions</a:t>
            </a:r>
          </a:p>
          <a:p>
            <a:pPr lvl="1"/>
            <a:r>
              <a:rPr lang="en-US" sz="2000" dirty="0"/>
              <a:t>Assignments</a:t>
            </a:r>
          </a:p>
          <a:p>
            <a:pPr lvl="1"/>
            <a:r>
              <a:rPr lang="en-US" sz="2000" dirty="0"/>
              <a:t>Active students</a:t>
            </a:r>
          </a:p>
          <a:p>
            <a:pPr lvl="1"/>
            <a:r>
              <a:rPr lang="en-US" sz="2000" dirty="0"/>
              <a:t>Quizzes</a:t>
            </a:r>
          </a:p>
          <a:p>
            <a:pPr lvl="1"/>
            <a:r>
              <a:rPr lang="en-US" sz="2000" dirty="0"/>
              <a:t>Files</a:t>
            </a:r>
          </a:p>
        </p:txBody>
      </p:sp>
      <p:pic>
        <p:nvPicPr>
          <p:cNvPr id="19" name="Content Placeholder 18" descr="A screen snapshot showing the navigation bar from the left side within the Canvas course with the settings icon highlighted in blue. To the right of it shows the menu that is opened when the settings icon is clicked. The course statistics icon is surrounded by a red box."/>
          <p:cNvPicPr>
            <a:picLocks noGrp="1" noChangeAspect="1"/>
          </p:cNvPicPr>
          <p:nvPr>
            <p:ph sz="quarter" idx="14"/>
          </p:nvPr>
        </p:nvPicPr>
        <p:blipFill>
          <a:blip r:embed="rId3"/>
          <a:stretch>
            <a:fillRect/>
          </a:stretch>
        </p:blipFill>
        <p:spPr>
          <a:xfrm>
            <a:off x="6629400" y="1600199"/>
            <a:ext cx="5027507" cy="4902987"/>
          </a:xfrm>
          <a:prstGeom prst="rect">
            <a:avLst/>
          </a:prstGeom>
        </p:spPr>
      </p:pic>
      <p:sp>
        <p:nvSpPr>
          <p:cNvPr id="7" name="object 7"/>
          <p:cNvSpPr txBox="1">
            <a:spLocks noGrp="1"/>
          </p:cNvSpPr>
          <p:nvPr>
            <p:ph type="sldNum" sz="quarter" idx="16"/>
          </p:nvPr>
        </p:nvSpPr>
        <p:spPr/>
        <p:txBody>
          <a:bodyPr/>
          <a:lstStyle/>
          <a:p>
            <a:fld id="{81D60167-4931-47E6-BA6A-407CBD079E47}" type="slidenum">
              <a:rPr lang="en-US" smtClean="0"/>
              <a:pPr/>
              <a:t>24</a:t>
            </a:fld>
            <a:endParaRPr lang="en-US" dirty="0"/>
          </a:p>
        </p:txBody>
      </p:sp>
    </p:spTree>
    <p:extLst>
      <p:ext uri="{BB962C8B-B14F-4D97-AF65-F5344CB8AC3E}">
        <p14:creationId xmlns:p14="http://schemas.microsoft.com/office/powerpoint/2010/main" val="377254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Course Statistics Tabs</a:t>
            </a:r>
          </a:p>
        </p:txBody>
      </p:sp>
      <p:sp>
        <p:nvSpPr>
          <p:cNvPr id="17" name="Content Placeholder 16"/>
          <p:cNvSpPr>
            <a:spLocks noGrp="1"/>
          </p:cNvSpPr>
          <p:nvPr>
            <p:ph sz="quarter" idx="13"/>
          </p:nvPr>
        </p:nvSpPr>
        <p:spPr>
          <a:xfrm>
            <a:off x="609600" y="1600200"/>
            <a:ext cx="4724400" cy="4495800"/>
          </a:xfrm>
        </p:spPr>
        <p:txBody>
          <a:bodyPr>
            <a:normAutofit/>
          </a:bodyPr>
          <a:lstStyle/>
          <a:p>
            <a:r>
              <a:rPr lang="en-US" sz="2800" dirty="0"/>
              <a:t>Tabs</a:t>
            </a:r>
          </a:p>
          <a:p>
            <a:pPr lvl="1"/>
            <a:r>
              <a:rPr lang="en-US" sz="2000" dirty="0"/>
              <a:t>Totals</a:t>
            </a:r>
          </a:p>
          <a:p>
            <a:pPr lvl="1"/>
            <a:r>
              <a:rPr lang="en-US" sz="2000" dirty="0"/>
              <a:t>Assignments</a:t>
            </a:r>
          </a:p>
          <a:p>
            <a:pPr lvl="1"/>
            <a:r>
              <a:rPr lang="en-US" sz="2000" dirty="0"/>
              <a:t>Students</a:t>
            </a:r>
          </a:p>
          <a:p>
            <a:pPr lvl="1"/>
            <a:r>
              <a:rPr lang="en-US" sz="2000" dirty="0"/>
              <a:t>File Storage</a:t>
            </a:r>
          </a:p>
        </p:txBody>
      </p:sp>
      <p:pic>
        <p:nvPicPr>
          <p:cNvPr id="19" name="Content Placeholder 18" descr="A screen snapshot showing the statistics for the course. The tabs showing our totals, assignments, students, and file storage."/>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5715000" y="1447800"/>
            <a:ext cx="4419600" cy="4781473"/>
          </a:xfrm>
          <a:prstGeom prst="rect">
            <a:avLst/>
          </a:prstGeom>
        </p:spPr>
      </p:pic>
      <p:sp>
        <p:nvSpPr>
          <p:cNvPr id="10" name="object 10"/>
          <p:cNvSpPr txBox="1">
            <a:spLocks noGrp="1"/>
          </p:cNvSpPr>
          <p:nvPr>
            <p:ph type="sldNum" sz="quarter" idx="4294967295"/>
          </p:nvPr>
        </p:nvSpPr>
        <p:spPr>
          <a:xfrm>
            <a:off x="11684000" y="6610350"/>
            <a:ext cx="508000" cy="228600"/>
          </a:xfrm>
        </p:spPr>
        <p:txBody>
          <a:bodyPr/>
          <a:lstStyle/>
          <a:p>
            <a:fld id="{81D60167-4931-47E6-BA6A-407CBD079E47}" type="slidenum">
              <a:rPr lang="en-US" smtClean="0"/>
              <a:pPr/>
              <a:t>25</a:t>
            </a:fld>
            <a:endParaRPr lang="en-US" dirty="0"/>
          </a:p>
        </p:txBody>
      </p:sp>
    </p:spTree>
    <p:extLst>
      <p:ext uri="{BB962C8B-B14F-4D97-AF65-F5344CB8AC3E}">
        <p14:creationId xmlns:p14="http://schemas.microsoft.com/office/powerpoint/2010/main" val="409536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Course Statistics Totals Tab</a:t>
            </a:r>
          </a:p>
        </p:txBody>
      </p:sp>
      <p:pic>
        <p:nvPicPr>
          <p:cNvPr id="20" name="Content Placeholder 19" descr="A screen snapshot showing the totals tab for history 101. The screen shows running totals of discussions, assignments, active students, and quizzes."/>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1295400" y="1524000"/>
            <a:ext cx="4142249" cy="4755915"/>
          </a:xfrm>
          <a:prstGeom prst="rect">
            <a:avLst/>
          </a:prstGeom>
        </p:spPr>
      </p:pic>
      <p:sp>
        <p:nvSpPr>
          <p:cNvPr id="14" name="Content Placeholder 13"/>
          <p:cNvSpPr>
            <a:spLocks noGrp="1"/>
          </p:cNvSpPr>
          <p:nvPr>
            <p:ph sz="quarter" idx="14"/>
          </p:nvPr>
        </p:nvSpPr>
        <p:spPr/>
        <p:txBody>
          <a:bodyPr>
            <a:normAutofit/>
          </a:bodyPr>
          <a:lstStyle/>
          <a:p>
            <a:r>
              <a:rPr lang="en-US" sz="2800" dirty="0"/>
              <a:t>In the Totals tab, view running totals of</a:t>
            </a:r>
          </a:p>
          <a:p>
            <a:pPr lvl="1"/>
            <a:r>
              <a:rPr lang="en-US" sz="2000" dirty="0"/>
              <a:t>Discussions</a:t>
            </a:r>
          </a:p>
          <a:p>
            <a:pPr lvl="1"/>
            <a:r>
              <a:rPr lang="en-US" sz="2000" dirty="0"/>
              <a:t>Assignments</a:t>
            </a:r>
          </a:p>
          <a:p>
            <a:pPr lvl="1"/>
            <a:r>
              <a:rPr lang="en-US" sz="2000" dirty="0"/>
              <a:t>Active students</a:t>
            </a:r>
          </a:p>
          <a:p>
            <a:pPr lvl="1"/>
            <a:r>
              <a:rPr lang="en-US" sz="2000" dirty="0"/>
              <a:t>Quizzes</a:t>
            </a:r>
          </a:p>
        </p:txBody>
      </p:sp>
      <p:sp>
        <p:nvSpPr>
          <p:cNvPr id="7" name="object 7"/>
          <p:cNvSpPr txBox="1">
            <a:spLocks noGrp="1"/>
          </p:cNvSpPr>
          <p:nvPr>
            <p:ph type="sldNum" sz="quarter" idx="16"/>
          </p:nvPr>
        </p:nvSpPr>
        <p:spPr/>
        <p:txBody>
          <a:bodyPr/>
          <a:lstStyle/>
          <a:p>
            <a:fld id="{81D60167-4931-47E6-BA6A-407CBD079E47}" type="slidenum">
              <a:rPr lang="en-US" smtClean="0"/>
              <a:pPr/>
              <a:t>26</a:t>
            </a:fld>
            <a:endParaRPr lang="en-US" dirty="0"/>
          </a:p>
        </p:txBody>
      </p:sp>
    </p:spTree>
    <p:extLst>
      <p:ext uri="{BB962C8B-B14F-4D97-AF65-F5344CB8AC3E}">
        <p14:creationId xmlns:p14="http://schemas.microsoft.com/office/powerpoint/2010/main" val="3829364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Course Statistics Assignments Tab</a:t>
            </a:r>
          </a:p>
        </p:txBody>
      </p:sp>
      <p:pic>
        <p:nvPicPr>
          <p:cNvPr id="20" name="Content Placeholder 19" descr="A screen snapshot of the assignments tab for history 101. The assignments tab shows the assignments usage report with submission type, number of assignments, and number of submissions."/>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829917" y="1484774"/>
            <a:ext cx="5631712" cy="4763626"/>
          </a:xfrm>
        </p:spPr>
      </p:pic>
      <p:sp>
        <p:nvSpPr>
          <p:cNvPr id="19" name="Content Placeholder 18"/>
          <p:cNvSpPr>
            <a:spLocks noGrp="1"/>
          </p:cNvSpPr>
          <p:nvPr>
            <p:ph sz="quarter" idx="14"/>
          </p:nvPr>
        </p:nvSpPr>
        <p:spPr>
          <a:xfrm>
            <a:off x="6712741" y="1600200"/>
            <a:ext cx="4944165" cy="4495800"/>
          </a:xfrm>
        </p:spPr>
        <p:txBody>
          <a:bodyPr/>
          <a:lstStyle/>
          <a:p>
            <a:r>
              <a:rPr lang="en-US" dirty="0"/>
              <a:t>Assignments tab to view counts of assignments including:</a:t>
            </a:r>
          </a:p>
          <a:p>
            <a:pPr lvl="1"/>
            <a:r>
              <a:rPr lang="en-US" dirty="0"/>
              <a:t>submission type</a:t>
            </a:r>
          </a:p>
          <a:p>
            <a:pPr lvl="1"/>
            <a:r>
              <a:rPr lang="en-US" dirty="0"/>
              <a:t>number of assignments</a:t>
            </a:r>
          </a:p>
          <a:p>
            <a:pPr lvl="1"/>
            <a:r>
              <a:rPr lang="en-US" dirty="0"/>
              <a:t>number of submissions</a:t>
            </a:r>
          </a:p>
        </p:txBody>
      </p:sp>
      <p:sp>
        <p:nvSpPr>
          <p:cNvPr id="12" name="object 12"/>
          <p:cNvSpPr txBox="1">
            <a:spLocks noGrp="1"/>
          </p:cNvSpPr>
          <p:nvPr>
            <p:ph type="sldNum" sz="quarter" idx="16"/>
          </p:nvPr>
        </p:nvSpPr>
        <p:spPr/>
        <p:txBody>
          <a:bodyPr/>
          <a:lstStyle/>
          <a:p>
            <a:fld id="{81D60167-4931-47E6-BA6A-407CBD079E47}" type="slidenum">
              <a:rPr lang="en-US" smtClean="0"/>
              <a:pPr/>
              <a:t>27</a:t>
            </a:fld>
            <a:endParaRPr lang="en-US" dirty="0"/>
          </a:p>
        </p:txBody>
      </p:sp>
    </p:spTree>
    <p:extLst>
      <p:ext uri="{BB962C8B-B14F-4D97-AF65-F5344CB8AC3E}">
        <p14:creationId xmlns:p14="http://schemas.microsoft.com/office/powerpoint/2010/main" val="1459637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Course Statistics Students Tab</a:t>
            </a:r>
          </a:p>
        </p:txBody>
      </p:sp>
      <p:sp>
        <p:nvSpPr>
          <p:cNvPr id="17" name="Content Placeholder 16"/>
          <p:cNvSpPr>
            <a:spLocks noGrp="1"/>
          </p:cNvSpPr>
          <p:nvPr>
            <p:ph sz="quarter" idx="13"/>
          </p:nvPr>
        </p:nvSpPr>
        <p:spPr>
          <a:xfrm>
            <a:off x="609600" y="1600200"/>
            <a:ext cx="3810000" cy="4495800"/>
          </a:xfrm>
        </p:spPr>
        <p:txBody>
          <a:bodyPr/>
          <a:lstStyle/>
          <a:p>
            <a:r>
              <a:rPr lang="en-US" dirty="0"/>
              <a:t>View students who have logged in to Canvas</a:t>
            </a:r>
          </a:p>
          <a:p>
            <a:r>
              <a:rPr lang="en-US" dirty="0"/>
              <a:t>Click name of a student to view the student’s details</a:t>
            </a:r>
          </a:p>
        </p:txBody>
      </p:sp>
      <p:pic>
        <p:nvPicPr>
          <p:cNvPr id="23" name="Content Placeholder 22" descr="A screen snapshot of 2 different screens. The 1st screen shows the student tab for statistics for history 101. There is a list of logged in users. The top user in the list is Emily Boone.  There is a black arrow pointing from her name to her student details report."/>
          <p:cNvPicPr>
            <a:picLocks noGrp="1" noChangeAspect="1"/>
          </p:cNvPicPr>
          <p:nvPr>
            <p:ph sz="quarter" idx="14"/>
          </p:nvPr>
        </p:nvPicPr>
        <p:blipFill>
          <a:blip r:embed="rId3"/>
          <a:stretch>
            <a:fillRect/>
          </a:stretch>
        </p:blipFill>
        <p:spPr>
          <a:xfrm>
            <a:off x="4495800" y="1502674"/>
            <a:ext cx="7318511" cy="4898126"/>
          </a:xfrm>
          <a:prstGeom prst="rect">
            <a:avLst/>
          </a:prstGeom>
        </p:spPr>
      </p:pic>
      <p:sp>
        <p:nvSpPr>
          <p:cNvPr id="11" name="object 11"/>
          <p:cNvSpPr txBox="1">
            <a:spLocks noGrp="1"/>
          </p:cNvSpPr>
          <p:nvPr>
            <p:ph type="sldNum" sz="quarter" idx="16"/>
          </p:nvPr>
        </p:nvSpPr>
        <p:spPr/>
        <p:txBody>
          <a:bodyPr/>
          <a:lstStyle/>
          <a:p>
            <a:fld id="{81D60167-4931-47E6-BA6A-407CBD079E47}" type="slidenum">
              <a:rPr lang="en-US" smtClean="0"/>
              <a:pPr/>
              <a:t>28</a:t>
            </a:fld>
            <a:endParaRPr lang="en-US" dirty="0"/>
          </a:p>
        </p:txBody>
      </p:sp>
    </p:spTree>
    <p:extLst>
      <p:ext uri="{BB962C8B-B14F-4D97-AF65-F5344CB8AC3E}">
        <p14:creationId xmlns:p14="http://schemas.microsoft.com/office/powerpoint/2010/main" val="4052569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Course Statistics Student User Details</a:t>
            </a:r>
          </a:p>
        </p:txBody>
      </p:sp>
      <p:sp>
        <p:nvSpPr>
          <p:cNvPr id="17" name="Content Placeholder 16"/>
          <p:cNvSpPr>
            <a:spLocks noGrp="1"/>
          </p:cNvSpPr>
          <p:nvPr>
            <p:ph sz="quarter" idx="13"/>
          </p:nvPr>
        </p:nvSpPr>
        <p:spPr>
          <a:xfrm>
            <a:off x="609599" y="1600200"/>
            <a:ext cx="11047307" cy="685800"/>
          </a:xfrm>
        </p:spPr>
        <p:txBody>
          <a:bodyPr/>
          <a:lstStyle/>
          <a:p>
            <a:r>
              <a:rPr lang="en-US" dirty="0"/>
              <a:t>User details page links to the student’s individual report</a:t>
            </a:r>
          </a:p>
        </p:txBody>
      </p:sp>
      <p:pic>
        <p:nvPicPr>
          <p:cNvPr id="4" name="Content Placeholder 3" descr="A screen snapshot of the student user details page. The identifying information for the student is grayed out. In the left-hand navigation bar people is highlighted in blue. In the list of icons in the upper right-hand corner the interaction report is outlined in red."/>
          <p:cNvPicPr>
            <a:picLocks noGrp="1" noChangeAspect="1"/>
          </p:cNvPicPr>
          <p:nvPr>
            <p:ph sz="quarter" idx="14"/>
          </p:nvPr>
        </p:nvPicPr>
        <p:blipFill>
          <a:blip r:embed="rId3"/>
          <a:stretch>
            <a:fillRect/>
          </a:stretch>
        </p:blipFill>
        <p:spPr>
          <a:xfrm>
            <a:off x="1294551" y="2286000"/>
            <a:ext cx="9677401" cy="4220422"/>
          </a:xfrm>
          <a:prstGeom prst="rect">
            <a:avLst/>
          </a:prstGeom>
        </p:spPr>
      </p:pic>
      <p:sp>
        <p:nvSpPr>
          <p:cNvPr id="13" name="Slide Number Placeholder 12"/>
          <p:cNvSpPr>
            <a:spLocks noGrp="1"/>
          </p:cNvSpPr>
          <p:nvPr>
            <p:ph type="sldNum" sz="quarter" idx="16"/>
          </p:nvPr>
        </p:nvSpPr>
        <p:spPr/>
        <p:txBody>
          <a:bodyPr/>
          <a:lstStyle/>
          <a:p>
            <a:fld id="{81D60167-4931-47E6-BA6A-407CBD079E47}" type="slidenum">
              <a:rPr lang="en-US" smtClean="0"/>
              <a:pPr/>
              <a:t>29</a:t>
            </a:fld>
            <a:endParaRPr lang="en-US" dirty="0"/>
          </a:p>
        </p:txBody>
      </p:sp>
    </p:spTree>
    <p:extLst>
      <p:ext uri="{BB962C8B-B14F-4D97-AF65-F5344CB8AC3E}">
        <p14:creationId xmlns:p14="http://schemas.microsoft.com/office/powerpoint/2010/main" val="183922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2800" dirty="0"/>
              <a:t>At the end of this session you will be able to:</a:t>
            </a:r>
          </a:p>
          <a:p>
            <a:pPr lvl="1"/>
            <a:r>
              <a:rPr lang="en-US" sz="2000" dirty="0"/>
              <a:t>Locate Course Analytics</a:t>
            </a:r>
          </a:p>
          <a:p>
            <a:pPr lvl="1"/>
            <a:r>
              <a:rPr lang="en-US" sz="2000" dirty="0"/>
              <a:t>View Course Analytics</a:t>
            </a:r>
          </a:p>
          <a:p>
            <a:pPr lvl="1"/>
            <a:r>
              <a:rPr lang="en-US" sz="2000" dirty="0"/>
              <a:t>Change the view from Graph to Table</a:t>
            </a:r>
          </a:p>
          <a:p>
            <a:pPr lvl="1"/>
            <a:r>
              <a:rPr lang="en-US" sz="2000" dirty="0"/>
              <a:t>Read the Course Analytics Dashboard</a:t>
            </a:r>
          </a:p>
          <a:p>
            <a:pPr lvl="1"/>
            <a:r>
              <a:rPr lang="en-US" sz="2000" dirty="0"/>
              <a:t>Access individual student analytics</a:t>
            </a:r>
          </a:p>
          <a:p>
            <a:pPr lvl="1"/>
            <a:r>
              <a:rPr lang="en-US" sz="2000" dirty="0"/>
              <a:t>Create a Student Interactions Report</a:t>
            </a:r>
          </a:p>
          <a:p>
            <a:pPr lvl="1"/>
            <a:r>
              <a:rPr lang="en-US" sz="2000" dirty="0"/>
              <a:t>View Course Statistics</a:t>
            </a:r>
          </a:p>
          <a:p>
            <a:pPr lvl="1"/>
            <a:r>
              <a:rPr lang="en-US" sz="2000" dirty="0"/>
              <a:t>Find additional resources on Canvas Course Analytics</a:t>
            </a:r>
          </a:p>
        </p:txBody>
      </p:sp>
      <p:sp>
        <p:nvSpPr>
          <p:cNvPr id="4" name="Slide Number Placeholder 3"/>
          <p:cNvSpPr>
            <a:spLocks noGrp="1"/>
          </p:cNvSpPr>
          <p:nvPr>
            <p:ph type="sldNum" sz="quarter" idx="11"/>
          </p:nvPr>
        </p:nvSpPr>
        <p:spPr/>
        <p:txBody>
          <a:bodyPr/>
          <a:lstStyle/>
          <a:p>
            <a:pPr marL="93980">
              <a:lnSpc>
                <a:spcPct val="100000"/>
              </a:lnSpc>
            </a:pPr>
            <a:fld id="{81D60167-4931-47E6-BA6A-407CBD079E47}" type="slidenum">
              <a:rPr lang="en-US" smtClean="0"/>
              <a:t>3</a:t>
            </a:fld>
            <a:endParaRPr lang="en-US" dirty="0"/>
          </a:p>
        </p:txBody>
      </p:sp>
    </p:spTree>
    <p:extLst>
      <p:ext uri="{BB962C8B-B14F-4D97-AF65-F5344CB8AC3E}">
        <p14:creationId xmlns:p14="http://schemas.microsoft.com/office/powerpoint/2010/main" val="83470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Course Statistics File Storage Tab</a:t>
            </a:r>
          </a:p>
        </p:txBody>
      </p:sp>
      <p:sp>
        <p:nvSpPr>
          <p:cNvPr id="12" name="Content Placeholder 11"/>
          <p:cNvSpPr>
            <a:spLocks noGrp="1"/>
          </p:cNvSpPr>
          <p:nvPr>
            <p:ph sz="quarter" idx="13"/>
          </p:nvPr>
        </p:nvSpPr>
        <p:spPr>
          <a:xfrm>
            <a:off x="609600" y="1600200"/>
            <a:ext cx="4724400" cy="4495800"/>
          </a:xfrm>
        </p:spPr>
        <p:txBody>
          <a:bodyPr>
            <a:normAutofit/>
          </a:bodyPr>
          <a:lstStyle/>
          <a:p>
            <a:r>
              <a:rPr lang="en-US" sz="2800" dirty="0"/>
              <a:t>View on the File Storage tab</a:t>
            </a:r>
          </a:p>
          <a:p>
            <a:pPr lvl="1"/>
            <a:r>
              <a:rPr lang="en-US" sz="2000" dirty="0"/>
              <a:t>view the allotted storage for your course</a:t>
            </a:r>
          </a:p>
          <a:p>
            <a:pPr lvl="1"/>
            <a:r>
              <a:rPr lang="en-US" sz="2000" dirty="0"/>
              <a:t>number of unique uploaded files in your course</a:t>
            </a:r>
          </a:p>
          <a:p>
            <a:pPr lvl="1"/>
            <a:r>
              <a:rPr lang="en-US" sz="2000" dirty="0"/>
              <a:t>number of unique media files in your course</a:t>
            </a:r>
          </a:p>
        </p:txBody>
      </p:sp>
      <p:pic>
        <p:nvPicPr>
          <p:cNvPr id="14" name="Content Placeholder 13" descr="A screen snapshot for the file storage in the statistics for history 101 class. The file storage shows allotted storage, uploaded files, and media files."/>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5638800" y="1635211"/>
            <a:ext cx="6314354" cy="3927389"/>
          </a:xfrm>
        </p:spPr>
      </p:pic>
      <p:sp>
        <p:nvSpPr>
          <p:cNvPr id="7" name="object 7"/>
          <p:cNvSpPr txBox="1">
            <a:spLocks noGrp="1"/>
          </p:cNvSpPr>
          <p:nvPr>
            <p:ph type="sldNum" sz="quarter" idx="16"/>
          </p:nvPr>
        </p:nvSpPr>
        <p:spPr/>
        <p:txBody>
          <a:bodyPr/>
          <a:lstStyle/>
          <a:p>
            <a:fld id="{81D60167-4931-47E6-BA6A-407CBD079E47}" type="slidenum">
              <a:rPr lang="en-US" smtClean="0"/>
              <a:pPr/>
              <a:t>30</a:t>
            </a:fld>
            <a:endParaRPr lang="en-US" dirty="0"/>
          </a:p>
        </p:txBody>
      </p:sp>
    </p:spTree>
    <p:extLst>
      <p:ext uri="{BB962C8B-B14F-4D97-AF65-F5344CB8AC3E}">
        <p14:creationId xmlns:p14="http://schemas.microsoft.com/office/powerpoint/2010/main" val="388948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Summary</a:t>
            </a:r>
          </a:p>
        </p:txBody>
      </p:sp>
      <p:sp>
        <p:nvSpPr>
          <p:cNvPr id="7" name="Content Placeholder 6"/>
          <p:cNvSpPr>
            <a:spLocks noGrp="1"/>
          </p:cNvSpPr>
          <p:nvPr>
            <p:ph idx="1"/>
          </p:nvPr>
        </p:nvSpPr>
        <p:spPr/>
        <p:txBody>
          <a:bodyPr>
            <a:normAutofit/>
          </a:bodyPr>
          <a:lstStyle/>
          <a:p>
            <a:r>
              <a:rPr lang="en-US" sz="2800" dirty="0"/>
              <a:t>What are Canvas Analytics</a:t>
            </a:r>
          </a:p>
          <a:p>
            <a:r>
              <a:rPr lang="en-US" sz="2800" dirty="0"/>
              <a:t>How to use Course Analytics</a:t>
            </a:r>
          </a:p>
          <a:p>
            <a:r>
              <a:rPr lang="en-US" sz="2800" dirty="0"/>
              <a:t>Course Analytics</a:t>
            </a:r>
          </a:p>
          <a:p>
            <a:r>
              <a:rPr lang="en-US" sz="2800" dirty="0"/>
              <a:t>Student Analytics</a:t>
            </a:r>
          </a:p>
          <a:p>
            <a:r>
              <a:rPr lang="en-US" sz="2800" dirty="0"/>
              <a:t>Student Interactions Report</a:t>
            </a:r>
          </a:p>
          <a:p>
            <a:r>
              <a:rPr lang="en-US" sz="2800" dirty="0"/>
              <a:t>Course Statistics</a:t>
            </a:r>
          </a:p>
        </p:txBody>
      </p:sp>
      <p:sp>
        <p:nvSpPr>
          <p:cNvPr id="3" name="Slide Number Placeholder 2"/>
          <p:cNvSpPr>
            <a:spLocks noGrp="1"/>
          </p:cNvSpPr>
          <p:nvPr>
            <p:ph type="sldNum" sz="quarter" idx="11"/>
          </p:nvPr>
        </p:nvSpPr>
        <p:spPr/>
        <p:txBody>
          <a:bodyPr/>
          <a:lstStyle/>
          <a:p>
            <a:pPr marL="93980">
              <a:lnSpc>
                <a:spcPct val="100000"/>
              </a:lnSpc>
            </a:pPr>
            <a:fld id="{81D60167-4931-47E6-BA6A-407CBD079E47}" type="slidenum">
              <a:rPr lang="en-US" smtClean="0"/>
              <a:t>31</a:t>
            </a:fld>
            <a:endParaRPr lang="en-US" dirty="0"/>
          </a:p>
        </p:txBody>
      </p:sp>
    </p:spTree>
    <p:extLst>
      <p:ext uri="{BB962C8B-B14F-4D97-AF65-F5344CB8AC3E}">
        <p14:creationId xmlns:p14="http://schemas.microsoft.com/office/powerpoint/2010/main" val="2078494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Resources</a:t>
            </a:r>
          </a:p>
        </p:txBody>
      </p:sp>
      <p:sp>
        <p:nvSpPr>
          <p:cNvPr id="8" name="Content Placeholder 7"/>
          <p:cNvSpPr>
            <a:spLocks noGrp="1"/>
          </p:cNvSpPr>
          <p:nvPr>
            <p:ph idx="1"/>
          </p:nvPr>
        </p:nvSpPr>
        <p:spPr/>
        <p:txBody>
          <a:bodyPr>
            <a:normAutofit/>
          </a:bodyPr>
          <a:lstStyle/>
          <a:p>
            <a:pPr marL="0" indent="0">
              <a:buNone/>
            </a:pPr>
            <a:r>
              <a:rPr lang="en-US" dirty="0"/>
              <a:t>Canvas guides:</a:t>
            </a:r>
          </a:p>
          <a:p>
            <a:pPr lvl="0"/>
            <a:r>
              <a:rPr lang="en-US" u="sng" dirty="0">
                <a:hlinkClick r:id="rId3"/>
              </a:rPr>
              <a:t>What are Analytics for my course?</a:t>
            </a:r>
            <a:endParaRPr lang="en-US" dirty="0"/>
          </a:p>
          <a:p>
            <a:pPr lvl="0"/>
            <a:r>
              <a:rPr lang="en-US" u="sng" dirty="0">
                <a:hlinkClick r:id="rId4"/>
              </a:rPr>
              <a:t>How do I view Analytics for a course?</a:t>
            </a:r>
            <a:endParaRPr lang="en-US" dirty="0"/>
          </a:p>
          <a:p>
            <a:pPr lvl="0"/>
            <a:r>
              <a:rPr lang="en-US" u="sng" dirty="0">
                <a:hlinkClick r:id="rId5"/>
              </a:rPr>
              <a:t>What will Analytics tell me about my course? </a:t>
            </a:r>
            <a:endParaRPr lang="en-US" dirty="0"/>
          </a:p>
          <a:p>
            <a:pPr lvl="0"/>
            <a:r>
              <a:rPr lang="en-US" u="sng" dirty="0">
                <a:hlinkClick r:id="rId6"/>
              </a:rPr>
              <a:t>How do I view Analytics for a student?</a:t>
            </a:r>
            <a:endParaRPr lang="en-US" dirty="0"/>
          </a:p>
          <a:p>
            <a:pPr lvl="0"/>
            <a:r>
              <a:rPr lang="en-US" u="sng" dirty="0">
                <a:hlinkClick r:id="rId7"/>
              </a:rPr>
              <a:t>What will Analytics tell me about my student?</a:t>
            </a:r>
            <a:endParaRPr lang="en-US" dirty="0"/>
          </a:p>
          <a:p>
            <a:pPr lvl="0"/>
            <a:r>
              <a:rPr lang="en-US" u="sng" dirty="0">
                <a:hlinkClick r:id="rId8"/>
              </a:rPr>
              <a:t>What are Course Statistics? </a:t>
            </a:r>
            <a:endParaRPr lang="en-US" dirty="0"/>
          </a:p>
          <a:p>
            <a:pPr lvl="0"/>
            <a:r>
              <a:rPr lang="en-US" u="sng" dirty="0">
                <a:hlinkClick r:id="rId9"/>
              </a:rPr>
              <a:t>Where can I find statistics about online interactions with my students?</a:t>
            </a:r>
            <a:endParaRPr lang="en-US" dirty="0"/>
          </a:p>
        </p:txBody>
      </p:sp>
      <p:sp>
        <p:nvSpPr>
          <p:cNvPr id="3" name="Slide Number Placeholder 2"/>
          <p:cNvSpPr>
            <a:spLocks noGrp="1"/>
          </p:cNvSpPr>
          <p:nvPr>
            <p:ph type="sldNum" sz="quarter" idx="11"/>
          </p:nvPr>
        </p:nvSpPr>
        <p:spPr/>
        <p:txBody>
          <a:bodyPr/>
          <a:lstStyle/>
          <a:p>
            <a:pPr marL="93980">
              <a:lnSpc>
                <a:spcPct val="100000"/>
              </a:lnSpc>
            </a:pPr>
            <a:fld id="{81D60167-4931-47E6-BA6A-407CBD079E47}"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Resources (continued)</a:t>
            </a:r>
          </a:p>
        </p:txBody>
      </p:sp>
      <p:sp>
        <p:nvSpPr>
          <p:cNvPr id="8" name="Content Placeholder 7"/>
          <p:cNvSpPr>
            <a:spLocks noGrp="1"/>
          </p:cNvSpPr>
          <p:nvPr>
            <p:ph idx="1"/>
          </p:nvPr>
        </p:nvSpPr>
        <p:spPr/>
        <p:txBody>
          <a:bodyPr>
            <a:normAutofit/>
          </a:bodyPr>
          <a:lstStyle/>
          <a:p>
            <a:pPr marL="0" indent="0">
              <a:buNone/>
            </a:pPr>
            <a:r>
              <a:rPr lang="en-US" dirty="0"/>
              <a:t>Acknowledgements</a:t>
            </a:r>
          </a:p>
          <a:p>
            <a:pPr lvl="1"/>
            <a:r>
              <a:rPr lang="en-US" dirty="0">
                <a:hlinkClick r:id="rId3"/>
              </a:rPr>
              <a:t>CSU Canvas Support</a:t>
            </a:r>
            <a:r>
              <a:rPr lang="en-US" dirty="0"/>
              <a:t> (http://info.canvas.colostate.edu/ </a:t>
            </a:r>
            <a:r>
              <a:rPr lang="en-US" dirty="0">
                <a:hlinkClick r:id="rId4"/>
              </a:rPr>
              <a:t>canvashelp@colostate.edu</a:t>
            </a:r>
            <a:r>
              <a:rPr lang="en-US" dirty="0"/>
              <a:t>)</a:t>
            </a:r>
          </a:p>
          <a:p>
            <a:pPr lvl="1"/>
            <a:r>
              <a:rPr lang="en-US" sz="2000" dirty="0">
                <a:hlinkClick r:id="rId5"/>
              </a:rPr>
              <a:t>University of Oregon Educational Technology Support </a:t>
            </a:r>
            <a:r>
              <a:rPr lang="en-US" dirty="0">
                <a:hlinkClick r:id="rId5"/>
              </a:rPr>
              <a:t>Center for Media &amp; Educational Technologies (CMET)</a:t>
            </a:r>
            <a:r>
              <a:rPr lang="en-US" dirty="0"/>
              <a:t> (https://library.uoregon.edu/cmet)</a:t>
            </a:r>
          </a:p>
        </p:txBody>
      </p:sp>
      <p:sp>
        <p:nvSpPr>
          <p:cNvPr id="3" name="Slide Number Placeholder 2"/>
          <p:cNvSpPr>
            <a:spLocks noGrp="1"/>
          </p:cNvSpPr>
          <p:nvPr>
            <p:ph type="sldNum" sz="quarter" idx="11"/>
          </p:nvPr>
        </p:nvSpPr>
        <p:spPr/>
        <p:txBody>
          <a:bodyPr/>
          <a:lstStyle/>
          <a:p>
            <a:pPr marL="93980">
              <a:lnSpc>
                <a:spcPct val="100000"/>
              </a:lnSpc>
            </a:pPr>
            <a:fld id="{81D60167-4931-47E6-BA6A-407CBD079E47}" type="slidenum">
              <a:rPr lang="en-US" smtClean="0"/>
              <a:t>33</a:t>
            </a:fld>
            <a:endParaRPr lang="en-US" dirty="0"/>
          </a:p>
        </p:txBody>
      </p:sp>
    </p:spTree>
    <p:extLst>
      <p:ext uri="{BB962C8B-B14F-4D97-AF65-F5344CB8AC3E}">
        <p14:creationId xmlns:p14="http://schemas.microsoft.com/office/powerpoint/2010/main" val="95387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Analytics</a:t>
            </a:r>
          </a:p>
        </p:txBody>
      </p:sp>
      <p:sp>
        <p:nvSpPr>
          <p:cNvPr id="11" name="Content Placeholder 10"/>
          <p:cNvSpPr>
            <a:spLocks noGrp="1"/>
          </p:cNvSpPr>
          <p:nvPr>
            <p:ph idx="1"/>
          </p:nvPr>
        </p:nvSpPr>
        <p:spPr/>
        <p:txBody>
          <a:bodyPr>
            <a:normAutofit/>
          </a:bodyPr>
          <a:lstStyle/>
          <a:p>
            <a:pPr marL="0" indent="0" algn="ctr">
              <a:lnSpc>
                <a:spcPct val="150000"/>
              </a:lnSpc>
              <a:spcBef>
                <a:spcPts val="0"/>
              </a:spcBef>
              <a:spcAft>
                <a:spcPts val="1800"/>
              </a:spcAft>
              <a:buNone/>
            </a:pPr>
            <a:r>
              <a:rPr lang="en-US" sz="2800" b="1" dirty="0"/>
              <a:t>Analytics</a:t>
            </a:r>
            <a:r>
              <a:rPr lang="en-US" sz="2800" dirty="0"/>
              <a:t> is the discovery, interpretation, and communication of meaningful patterns in data; and the process of applying those patterns towards effective decision making. In other words, analytics can be understood as the connective tissue between data and effective decision making, within an organization.</a:t>
            </a:r>
            <a:r>
              <a:rPr lang="en-US" sz="2800" baseline="30000" dirty="0"/>
              <a:t>1</a:t>
            </a:r>
            <a:endParaRPr lang="en-US" sz="2800" dirty="0"/>
          </a:p>
        </p:txBody>
      </p:sp>
      <p:sp>
        <p:nvSpPr>
          <p:cNvPr id="2" name="Slide Number Placeholder 1"/>
          <p:cNvSpPr>
            <a:spLocks noGrp="1"/>
          </p:cNvSpPr>
          <p:nvPr>
            <p:ph type="sldNum" sz="quarter" idx="11"/>
          </p:nvPr>
        </p:nvSpPr>
        <p:spPr/>
        <p:txBody>
          <a:bodyPr/>
          <a:lstStyle/>
          <a:p>
            <a:pPr marL="93980">
              <a:lnSpc>
                <a:spcPct val="100000"/>
              </a:lnSpc>
            </a:pPr>
            <a:fld id="{81D60167-4931-47E6-BA6A-407CBD079E4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Canvas Analytics for Instructors</a:t>
            </a:r>
          </a:p>
        </p:txBody>
      </p:sp>
      <p:sp>
        <p:nvSpPr>
          <p:cNvPr id="9" name="Content Placeholder 8"/>
          <p:cNvSpPr>
            <a:spLocks noGrp="1"/>
          </p:cNvSpPr>
          <p:nvPr>
            <p:ph idx="1"/>
          </p:nvPr>
        </p:nvSpPr>
        <p:spPr/>
        <p:txBody>
          <a:bodyPr>
            <a:normAutofit fontScale="92500"/>
          </a:bodyPr>
          <a:lstStyle/>
          <a:p>
            <a:r>
              <a:rPr lang="en-US" sz="3200" dirty="0"/>
              <a:t>Canvas records student interactions and provides analytics for instructors</a:t>
            </a:r>
          </a:p>
          <a:p>
            <a:r>
              <a:rPr lang="en-US" sz="3200" dirty="0"/>
              <a:t>Interpretation of these analytics is unique to each course</a:t>
            </a:r>
          </a:p>
          <a:p>
            <a:r>
              <a:rPr lang="en-US" sz="3200" dirty="0"/>
              <a:t>Use course analytics to:</a:t>
            </a:r>
          </a:p>
          <a:p>
            <a:pPr lvl="1"/>
            <a:r>
              <a:rPr lang="en-US" sz="2400" dirty="0"/>
              <a:t>Predict how students react to course activities</a:t>
            </a:r>
          </a:p>
          <a:p>
            <a:pPr lvl="1"/>
            <a:r>
              <a:rPr lang="en-US" sz="2400" dirty="0"/>
              <a:t>See which students are at-risk and need help</a:t>
            </a:r>
          </a:p>
          <a:p>
            <a:pPr lvl="1"/>
            <a:r>
              <a:rPr lang="en-US" sz="2400" dirty="0"/>
              <a:t>View how effective your teaching strategies are in allowing students to learn</a:t>
            </a:r>
          </a:p>
          <a:p>
            <a:pPr lvl="1"/>
            <a:r>
              <a:rPr lang="en-US" sz="2400" dirty="0"/>
              <a:t>See a quick view of what your students are achieving in your course</a:t>
            </a:r>
          </a:p>
        </p:txBody>
      </p:sp>
      <p:sp>
        <p:nvSpPr>
          <p:cNvPr id="2" name="Slide Number Placeholder 1"/>
          <p:cNvSpPr>
            <a:spLocks noGrp="1"/>
          </p:cNvSpPr>
          <p:nvPr>
            <p:ph type="sldNum" sz="quarter" idx="11"/>
          </p:nvPr>
        </p:nvSpPr>
        <p:spPr/>
        <p:txBody>
          <a:bodyPr/>
          <a:lstStyle/>
          <a:p>
            <a:fld id="{81D60167-4931-47E6-BA6A-407CBD079E47}" type="slidenum">
              <a:rPr lang="en-US" smtClean="0"/>
              <a:pPr/>
              <a:t>5</a:t>
            </a:fld>
            <a:endParaRPr lang="en-US" dirty="0"/>
          </a:p>
        </p:txBody>
      </p:sp>
    </p:spTree>
    <p:extLst>
      <p:ext uri="{BB962C8B-B14F-4D97-AF65-F5344CB8AC3E}">
        <p14:creationId xmlns:p14="http://schemas.microsoft.com/office/powerpoint/2010/main" val="269108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View Course Analytics</a:t>
            </a:r>
          </a:p>
        </p:txBody>
      </p:sp>
      <p:pic>
        <p:nvPicPr>
          <p:cNvPr id="16" name="Content Placeholder 15" descr="Screenshot of the homepage for history 101 with the Home icon circled in the upper left-hand corner and the view course analytics icon circled in the lower right-hand corne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721281" y="1357341"/>
            <a:ext cx="10749438" cy="4143318"/>
          </a:xfrm>
        </p:spPr>
      </p:pic>
      <p:sp>
        <p:nvSpPr>
          <p:cNvPr id="15" name="Content Placeholder 14"/>
          <p:cNvSpPr>
            <a:spLocks noGrp="1"/>
          </p:cNvSpPr>
          <p:nvPr>
            <p:ph sz="quarter" idx="14"/>
          </p:nvPr>
        </p:nvSpPr>
        <p:spPr>
          <a:xfrm>
            <a:off x="8604998" y="5791199"/>
            <a:ext cx="3276601" cy="638118"/>
          </a:xfrm>
        </p:spPr>
        <p:txBody>
          <a:bodyPr>
            <a:normAutofit lnSpcReduction="10000"/>
          </a:bodyPr>
          <a:lstStyle/>
          <a:p>
            <a:pPr marL="0" indent="0">
              <a:buNone/>
            </a:pPr>
            <a:r>
              <a:rPr lang="en-US" sz="1800" dirty="0"/>
              <a:t>With your course open, click View Course Analytics</a:t>
            </a:r>
          </a:p>
        </p:txBody>
      </p:sp>
      <p:sp>
        <p:nvSpPr>
          <p:cNvPr id="5" name="object 5" descr="Black arrow pointing from text reading with your course open, click view course analytics to the view course analytics icon in the image."/>
          <p:cNvSpPr/>
          <p:nvPr/>
        </p:nvSpPr>
        <p:spPr>
          <a:xfrm flipH="1">
            <a:off x="8915400" y="5257858"/>
            <a:ext cx="1015915" cy="666635"/>
          </a:xfrm>
          <a:custGeom>
            <a:avLst/>
            <a:gdLst/>
            <a:ahLst/>
            <a:cxnLst/>
            <a:rect l="l" t="t" r="r" b="b"/>
            <a:pathLst>
              <a:path w="714375" h="1121410">
                <a:moveTo>
                  <a:pt x="649494" y="72670"/>
                </a:moveTo>
                <a:lnTo>
                  <a:pt x="0" y="1104201"/>
                </a:lnTo>
                <a:lnTo>
                  <a:pt x="27177" y="1121257"/>
                </a:lnTo>
                <a:lnTo>
                  <a:pt x="676629" y="89756"/>
                </a:lnTo>
                <a:lnTo>
                  <a:pt x="649494" y="72670"/>
                </a:lnTo>
                <a:close/>
              </a:path>
              <a:path w="714375" h="1121410">
                <a:moveTo>
                  <a:pt x="708407" y="59181"/>
                </a:moveTo>
                <a:lnTo>
                  <a:pt x="657986" y="59181"/>
                </a:lnTo>
                <a:lnTo>
                  <a:pt x="685164" y="76200"/>
                </a:lnTo>
                <a:lnTo>
                  <a:pt x="676629" y="89756"/>
                </a:lnTo>
                <a:lnTo>
                  <a:pt x="703706" y="106806"/>
                </a:lnTo>
                <a:lnTo>
                  <a:pt x="708407" y="59181"/>
                </a:lnTo>
                <a:close/>
              </a:path>
              <a:path w="714375" h="1121410">
                <a:moveTo>
                  <a:pt x="657986" y="59181"/>
                </a:moveTo>
                <a:lnTo>
                  <a:pt x="649494" y="72670"/>
                </a:lnTo>
                <a:lnTo>
                  <a:pt x="676629" y="89756"/>
                </a:lnTo>
                <a:lnTo>
                  <a:pt x="685164" y="76200"/>
                </a:lnTo>
                <a:lnTo>
                  <a:pt x="657986" y="59181"/>
                </a:lnTo>
                <a:close/>
              </a:path>
              <a:path w="714375" h="1121410">
                <a:moveTo>
                  <a:pt x="714247" y="0"/>
                </a:moveTo>
                <a:lnTo>
                  <a:pt x="622426" y="55625"/>
                </a:lnTo>
                <a:lnTo>
                  <a:pt x="649494" y="72670"/>
                </a:lnTo>
                <a:lnTo>
                  <a:pt x="657986" y="59181"/>
                </a:lnTo>
                <a:lnTo>
                  <a:pt x="708407" y="59181"/>
                </a:lnTo>
                <a:lnTo>
                  <a:pt x="714247" y="0"/>
                </a:lnTo>
                <a:close/>
              </a:path>
            </a:pathLst>
          </a:custGeom>
          <a:solidFill>
            <a:schemeClr val="tx1"/>
          </a:solidFill>
        </p:spPr>
        <p:txBody>
          <a:bodyPr wrap="square" lIns="0" tIns="0" rIns="0" bIns="0" rtlCol="0"/>
          <a:lstStyle/>
          <a:p>
            <a:endParaRPr dirty="0"/>
          </a:p>
        </p:txBody>
      </p:sp>
      <p:sp>
        <p:nvSpPr>
          <p:cNvPr id="13" name="Slide Number Placeholder 12">
            <a:extLst>
              <a:ext uri="{FF2B5EF4-FFF2-40B4-BE49-F238E27FC236}">
                <a16:creationId xmlns:a16="http://schemas.microsoft.com/office/drawing/2014/main" id="{88C90810-E9CA-4007-A551-DD2BFEA6C4FD}"/>
              </a:ext>
            </a:extLst>
          </p:cNvPr>
          <p:cNvSpPr>
            <a:spLocks noGrp="1"/>
          </p:cNvSpPr>
          <p:nvPr>
            <p:ph type="sldNum" sz="quarter" idx="16"/>
          </p:nvPr>
        </p:nvSpPr>
        <p:spPr/>
        <p:txBody>
          <a:bodyPr/>
          <a:lstStyle/>
          <a:p>
            <a:pPr marL="93980">
              <a:lnSpc>
                <a:spcPct val="100000"/>
              </a:lnSpc>
            </a:pPr>
            <a:fld id="{81D60167-4931-47E6-BA6A-407CBD079E4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4107" y="488033"/>
            <a:ext cx="10972800" cy="738664"/>
          </a:xfrm>
          <a:prstGeom prst="rect">
            <a:avLst/>
          </a:prstGeom>
        </p:spPr>
        <p:txBody>
          <a:bodyPr vert="horz" lIns="0" tIns="0" rIns="0" bIns="0" rtlCol="0" anchor="ctr">
            <a:normAutofit/>
          </a:bodyPr>
          <a:lstStyle/>
          <a:p>
            <a:r>
              <a:rPr dirty="0">
                <a:latin typeface="Century Gothic" panose="020B0502020202020204" pitchFamily="34" charset="0"/>
                <a:cs typeface="Calibri Light"/>
              </a:rPr>
              <a:t>Analytics Dashboard</a:t>
            </a:r>
          </a:p>
        </p:txBody>
      </p:sp>
      <p:sp>
        <p:nvSpPr>
          <p:cNvPr id="15" name="Text Placeholder 14"/>
          <p:cNvSpPr>
            <a:spLocks noGrp="1"/>
          </p:cNvSpPr>
          <p:nvPr>
            <p:ph type="body" idx="1"/>
          </p:nvPr>
        </p:nvSpPr>
        <p:spPr>
          <a:xfrm>
            <a:off x="609598" y="1318684"/>
            <a:ext cx="4648202" cy="411162"/>
          </a:xfrm>
        </p:spPr>
        <p:txBody>
          <a:bodyPr/>
          <a:lstStyle/>
          <a:p>
            <a:pPr algn="ctr"/>
            <a:r>
              <a:rPr lang="en-US" dirty="0"/>
              <a:t>Graph View</a:t>
            </a:r>
          </a:p>
        </p:txBody>
      </p:sp>
      <p:pic>
        <p:nvPicPr>
          <p:cNvPr id="19" name="Content Placeholder 18" descr="Screen snapshot of the course analytics dashboard in graph view."/>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609598" y="1742163"/>
            <a:ext cx="4648202" cy="4867291"/>
          </a:xfrm>
          <a:prstGeom prst="rect">
            <a:avLst/>
          </a:prstGeom>
        </p:spPr>
      </p:pic>
      <p:sp>
        <p:nvSpPr>
          <p:cNvPr id="13" name="object 13"/>
          <p:cNvSpPr txBox="1"/>
          <p:nvPr/>
        </p:nvSpPr>
        <p:spPr>
          <a:xfrm>
            <a:off x="5649187" y="3809999"/>
            <a:ext cx="1349886" cy="430887"/>
          </a:xfrm>
          <a:prstGeom prst="rect">
            <a:avLst/>
          </a:prstGeom>
        </p:spPr>
        <p:txBody>
          <a:bodyPr vert="horz" wrap="square" lIns="0" tIns="0" rIns="0" bIns="0" rtlCol="0">
            <a:spAutoFit/>
          </a:bodyPr>
          <a:lstStyle/>
          <a:p>
            <a:pPr marL="12700">
              <a:lnSpc>
                <a:spcPct val="100000"/>
              </a:lnSpc>
            </a:pPr>
            <a:r>
              <a:rPr sz="2800" spc="0" dirty="0">
                <a:solidFill>
                  <a:srgbClr val="585858"/>
                </a:solidFill>
                <a:latin typeface="Wingdings"/>
                <a:cs typeface="Wingdings"/>
              </a:rPr>
              <a:t></a:t>
            </a:r>
            <a:r>
              <a:rPr lang="en-US" sz="2800" b="1" dirty="0">
                <a:solidFill>
                  <a:srgbClr val="585858"/>
                </a:solidFill>
                <a:latin typeface="Century Gothic" panose="020B0502020202020204" pitchFamily="34" charset="0"/>
                <a:cs typeface="Calibri"/>
              </a:rPr>
              <a:t>or</a:t>
            </a:r>
            <a:r>
              <a:rPr sz="2800" spc="-5" dirty="0">
                <a:solidFill>
                  <a:srgbClr val="585858"/>
                </a:solidFill>
                <a:latin typeface="Wingdings"/>
                <a:cs typeface="Wingdings"/>
              </a:rPr>
              <a:t></a:t>
            </a:r>
            <a:endParaRPr sz="2800" dirty="0">
              <a:latin typeface="Wingdings"/>
              <a:cs typeface="Wingdings"/>
            </a:endParaRPr>
          </a:p>
        </p:txBody>
      </p:sp>
      <p:sp>
        <p:nvSpPr>
          <p:cNvPr id="12" name="object 12" descr="The icon to toggle between graph view and table view surrounded by a red circle with a black arrow."/>
          <p:cNvSpPr/>
          <p:nvPr/>
        </p:nvSpPr>
        <p:spPr>
          <a:xfrm>
            <a:off x="4311782" y="1679223"/>
            <a:ext cx="1157709" cy="836930"/>
          </a:xfrm>
          <a:custGeom>
            <a:avLst/>
            <a:gdLst/>
            <a:ahLst/>
            <a:cxnLst/>
            <a:rect l="l" t="t" r="r" b="b"/>
            <a:pathLst>
              <a:path w="1158239" h="836930">
                <a:moveTo>
                  <a:pt x="0" y="418338"/>
                </a:moveTo>
                <a:lnTo>
                  <a:pt x="7581" y="350488"/>
                </a:lnTo>
                <a:lnTo>
                  <a:pt x="29529" y="286121"/>
                </a:lnTo>
                <a:lnTo>
                  <a:pt x="64650" y="226100"/>
                </a:lnTo>
                <a:lnTo>
                  <a:pt x="111751" y="171285"/>
                </a:lnTo>
                <a:lnTo>
                  <a:pt x="169640" y="122539"/>
                </a:lnTo>
                <a:lnTo>
                  <a:pt x="202256" y="100711"/>
                </a:lnTo>
                <a:lnTo>
                  <a:pt x="237122" y="80723"/>
                </a:lnTo>
                <a:lnTo>
                  <a:pt x="274087" y="62683"/>
                </a:lnTo>
                <a:lnTo>
                  <a:pt x="313004" y="46699"/>
                </a:lnTo>
                <a:lnTo>
                  <a:pt x="353722" y="32879"/>
                </a:lnTo>
                <a:lnTo>
                  <a:pt x="396093" y="21329"/>
                </a:lnTo>
                <a:lnTo>
                  <a:pt x="439968" y="12159"/>
                </a:lnTo>
                <a:lnTo>
                  <a:pt x="485196" y="5476"/>
                </a:lnTo>
                <a:lnTo>
                  <a:pt x="531630" y="1386"/>
                </a:lnTo>
                <a:lnTo>
                  <a:pt x="579119" y="0"/>
                </a:lnTo>
                <a:lnTo>
                  <a:pt x="626609" y="1386"/>
                </a:lnTo>
                <a:lnTo>
                  <a:pt x="673043" y="5476"/>
                </a:lnTo>
                <a:lnTo>
                  <a:pt x="718271" y="12159"/>
                </a:lnTo>
                <a:lnTo>
                  <a:pt x="762146" y="21329"/>
                </a:lnTo>
                <a:lnTo>
                  <a:pt x="804517" y="32879"/>
                </a:lnTo>
                <a:lnTo>
                  <a:pt x="845235" y="46699"/>
                </a:lnTo>
                <a:lnTo>
                  <a:pt x="884152" y="62683"/>
                </a:lnTo>
                <a:lnTo>
                  <a:pt x="921117" y="80723"/>
                </a:lnTo>
                <a:lnTo>
                  <a:pt x="955983" y="100711"/>
                </a:lnTo>
                <a:lnTo>
                  <a:pt x="988599" y="122539"/>
                </a:lnTo>
                <a:lnTo>
                  <a:pt x="1018817" y="146099"/>
                </a:lnTo>
                <a:lnTo>
                  <a:pt x="1071461" y="197988"/>
                </a:lnTo>
                <a:lnTo>
                  <a:pt x="1112722" y="255514"/>
                </a:lnTo>
                <a:lnTo>
                  <a:pt x="1141406" y="317815"/>
                </a:lnTo>
                <a:lnTo>
                  <a:pt x="1156319" y="384031"/>
                </a:lnTo>
                <a:lnTo>
                  <a:pt x="1158239" y="418338"/>
                </a:lnTo>
                <a:lnTo>
                  <a:pt x="1156319" y="452644"/>
                </a:lnTo>
                <a:lnTo>
                  <a:pt x="1141406" y="518860"/>
                </a:lnTo>
                <a:lnTo>
                  <a:pt x="1112722" y="581161"/>
                </a:lnTo>
                <a:lnTo>
                  <a:pt x="1071461" y="638687"/>
                </a:lnTo>
                <a:lnTo>
                  <a:pt x="1018817" y="690576"/>
                </a:lnTo>
                <a:lnTo>
                  <a:pt x="988599" y="714136"/>
                </a:lnTo>
                <a:lnTo>
                  <a:pt x="955983" y="735964"/>
                </a:lnTo>
                <a:lnTo>
                  <a:pt x="921117" y="755952"/>
                </a:lnTo>
                <a:lnTo>
                  <a:pt x="884152" y="773992"/>
                </a:lnTo>
                <a:lnTo>
                  <a:pt x="845235" y="789976"/>
                </a:lnTo>
                <a:lnTo>
                  <a:pt x="804517" y="803796"/>
                </a:lnTo>
                <a:lnTo>
                  <a:pt x="762146" y="815346"/>
                </a:lnTo>
                <a:lnTo>
                  <a:pt x="718271" y="824516"/>
                </a:lnTo>
                <a:lnTo>
                  <a:pt x="673043" y="831199"/>
                </a:lnTo>
                <a:lnTo>
                  <a:pt x="626609" y="835289"/>
                </a:lnTo>
                <a:lnTo>
                  <a:pt x="579119" y="836676"/>
                </a:lnTo>
                <a:lnTo>
                  <a:pt x="531630" y="835289"/>
                </a:lnTo>
                <a:lnTo>
                  <a:pt x="485196" y="831199"/>
                </a:lnTo>
                <a:lnTo>
                  <a:pt x="439968" y="824516"/>
                </a:lnTo>
                <a:lnTo>
                  <a:pt x="396093" y="815346"/>
                </a:lnTo>
                <a:lnTo>
                  <a:pt x="353722" y="803796"/>
                </a:lnTo>
                <a:lnTo>
                  <a:pt x="313004" y="789976"/>
                </a:lnTo>
                <a:lnTo>
                  <a:pt x="274087" y="773992"/>
                </a:lnTo>
                <a:lnTo>
                  <a:pt x="237122" y="755952"/>
                </a:lnTo>
                <a:lnTo>
                  <a:pt x="202256" y="735964"/>
                </a:lnTo>
                <a:lnTo>
                  <a:pt x="169640" y="714136"/>
                </a:lnTo>
                <a:lnTo>
                  <a:pt x="139422" y="690576"/>
                </a:lnTo>
                <a:lnTo>
                  <a:pt x="86778" y="638687"/>
                </a:lnTo>
                <a:lnTo>
                  <a:pt x="45517" y="581161"/>
                </a:lnTo>
                <a:lnTo>
                  <a:pt x="16833" y="518860"/>
                </a:lnTo>
                <a:lnTo>
                  <a:pt x="1920" y="452644"/>
                </a:lnTo>
                <a:lnTo>
                  <a:pt x="0" y="418338"/>
                </a:lnTo>
                <a:close/>
              </a:path>
            </a:pathLst>
          </a:custGeom>
          <a:ln w="15239">
            <a:solidFill>
              <a:srgbClr val="C00000"/>
            </a:solidFill>
          </a:ln>
        </p:spPr>
        <p:txBody>
          <a:bodyPr wrap="square" lIns="0" tIns="0" rIns="0" bIns="0" rtlCol="0"/>
          <a:lstStyle/>
          <a:p>
            <a:endParaRPr dirty="0"/>
          </a:p>
        </p:txBody>
      </p:sp>
      <p:sp>
        <p:nvSpPr>
          <p:cNvPr id="16" name="Text Placeholder 15"/>
          <p:cNvSpPr>
            <a:spLocks noGrp="1"/>
          </p:cNvSpPr>
          <p:nvPr>
            <p:ph type="body" idx="13"/>
          </p:nvPr>
        </p:nvSpPr>
        <p:spPr>
          <a:xfrm>
            <a:off x="6999073" y="1318684"/>
            <a:ext cx="4855795" cy="411162"/>
          </a:xfrm>
        </p:spPr>
        <p:txBody>
          <a:bodyPr/>
          <a:lstStyle/>
          <a:p>
            <a:pPr algn="ctr"/>
            <a:r>
              <a:rPr lang="en-US" dirty="0"/>
              <a:t>Table View</a:t>
            </a:r>
          </a:p>
        </p:txBody>
      </p:sp>
      <p:pic>
        <p:nvPicPr>
          <p:cNvPr id="22" name="Content Placeholder 21" descr="Screen snapshot of the analytics dashboard in table view"/>
          <p:cNvPicPr>
            <a:picLocks noGrp="1" noChangeAspect="1"/>
          </p:cNvPicPr>
          <p:nvPr>
            <p:ph sz="quarter" idx="15"/>
          </p:nvPr>
        </p:nvPicPr>
        <p:blipFill>
          <a:blip r:embed="rId4" cstate="email">
            <a:extLst>
              <a:ext uri="{28A0092B-C50C-407E-A947-70E740481C1C}">
                <a14:useLocalDpi xmlns:a14="http://schemas.microsoft.com/office/drawing/2010/main"/>
              </a:ext>
            </a:extLst>
          </a:blip>
          <a:stretch>
            <a:fillRect/>
          </a:stretch>
        </p:blipFill>
        <p:spPr>
          <a:xfrm>
            <a:off x="7109828" y="1734800"/>
            <a:ext cx="4745040" cy="4874654"/>
          </a:xfrm>
          <a:prstGeom prst="rect">
            <a:avLst/>
          </a:prstGeom>
        </p:spPr>
      </p:pic>
      <p:sp>
        <p:nvSpPr>
          <p:cNvPr id="4" name="Slide Number Placeholder 3"/>
          <p:cNvSpPr>
            <a:spLocks noGrp="1"/>
          </p:cNvSpPr>
          <p:nvPr>
            <p:ph type="sldNum" sz="quarter" idx="17"/>
          </p:nvPr>
        </p:nvSpPr>
        <p:spPr/>
        <p:txBody>
          <a:bodyPr/>
          <a:lstStyle/>
          <a:p>
            <a:pPr marL="93980">
              <a:lnSpc>
                <a:spcPct val="100000"/>
              </a:lnSpc>
            </a:pPr>
            <a:fld id="{81D60167-4931-47E6-BA6A-407CBD079E4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Analytics Dashboard Details</a:t>
            </a:r>
          </a:p>
        </p:txBody>
      </p:sp>
      <p:pic>
        <p:nvPicPr>
          <p:cNvPr id="11" name="Content Placeholder 10" descr="Screen snapshot of the analytics dashboard showing activity by date, submissions, and grades,"/>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651156" y="1523999"/>
            <a:ext cx="7121244" cy="5030549"/>
          </a:xfrm>
          <a:prstGeom prst="rect">
            <a:avLst/>
          </a:prstGeom>
        </p:spPr>
      </p:pic>
      <p:sp>
        <p:nvSpPr>
          <p:cNvPr id="10" name="Content Placeholder 9"/>
          <p:cNvSpPr>
            <a:spLocks noGrp="1"/>
          </p:cNvSpPr>
          <p:nvPr>
            <p:ph sz="quarter" idx="14"/>
          </p:nvPr>
        </p:nvSpPr>
        <p:spPr>
          <a:xfrm>
            <a:off x="8062366" y="1524000"/>
            <a:ext cx="3748634" cy="4114800"/>
          </a:xfrm>
        </p:spPr>
        <p:txBody>
          <a:bodyPr>
            <a:normAutofit/>
          </a:bodyPr>
          <a:lstStyle/>
          <a:p>
            <a:pPr marL="12701" indent="0">
              <a:lnSpc>
                <a:spcPts val="3190"/>
              </a:lnSpc>
              <a:spcBef>
                <a:spcPts val="1070"/>
              </a:spcBef>
              <a:buClr>
                <a:srgbClr val="99CA38"/>
              </a:buClr>
              <a:buNone/>
              <a:tabLst>
                <a:tab pos="528320" algn="l"/>
              </a:tabLst>
            </a:pPr>
            <a:r>
              <a:rPr lang="en-US" b="1" spc="-5" dirty="0">
                <a:solidFill>
                  <a:srgbClr val="404040"/>
                </a:solidFill>
                <a:latin typeface="Century Gothic" panose="020B0502020202020204" pitchFamily="34" charset="0"/>
                <a:cs typeface="Calibri"/>
              </a:rPr>
              <a:t>Activity</a:t>
            </a:r>
            <a:r>
              <a:rPr lang="en-US" b="1" spc="30" dirty="0">
                <a:solidFill>
                  <a:srgbClr val="404040"/>
                </a:solidFill>
                <a:latin typeface="Century Gothic" panose="020B0502020202020204" pitchFamily="34" charset="0"/>
                <a:cs typeface="Calibri"/>
              </a:rPr>
              <a:t>: </a:t>
            </a:r>
            <a:r>
              <a:rPr lang="en-US" spc="-70" dirty="0">
                <a:solidFill>
                  <a:srgbClr val="404040"/>
                </a:solidFill>
                <a:latin typeface="Century Gothic" panose="020B0502020202020204" pitchFamily="34" charset="0"/>
                <a:cs typeface="Calibri"/>
              </a:rPr>
              <a:t>P</a:t>
            </a:r>
            <a:r>
              <a:rPr lang="en-US" spc="-5" dirty="0">
                <a:solidFill>
                  <a:srgbClr val="404040"/>
                </a:solidFill>
                <a:latin typeface="Century Gothic" panose="020B0502020202020204" pitchFamily="34" charset="0"/>
                <a:cs typeface="Calibri"/>
              </a:rPr>
              <a:t>a</a:t>
            </a:r>
            <a:r>
              <a:rPr lang="en-US" spc="-25" dirty="0">
                <a:solidFill>
                  <a:srgbClr val="404040"/>
                </a:solidFill>
                <a:latin typeface="Century Gothic" panose="020B0502020202020204" pitchFamily="34" charset="0"/>
                <a:cs typeface="Calibri"/>
              </a:rPr>
              <a:t>g</a:t>
            </a:r>
            <a:r>
              <a:rPr lang="en-US" spc="-5" dirty="0">
                <a:solidFill>
                  <a:srgbClr val="404040"/>
                </a:solidFill>
                <a:latin typeface="Century Gothic" panose="020B0502020202020204" pitchFamily="34" charset="0"/>
                <a:cs typeface="Calibri"/>
              </a:rPr>
              <a:t>e</a:t>
            </a:r>
            <a:r>
              <a:rPr lang="en-US" dirty="0">
                <a:solidFill>
                  <a:srgbClr val="404040"/>
                </a:solidFill>
                <a:latin typeface="Century Gothic" panose="020B0502020202020204" pitchFamily="34" charset="0"/>
                <a:cs typeface="Calibri"/>
              </a:rPr>
              <a:t> </a:t>
            </a:r>
            <a:r>
              <a:rPr lang="en-US" spc="-5" dirty="0">
                <a:solidFill>
                  <a:srgbClr val="404040"/>
                </a:solidFill>
                <a:latin typeface="Century Gothic" panose="020B0502020202020204" pitchFamily="34" charset="0"/>
                <a:cs typeface="Calibri"/>
              </a:rPr>
              <a:t>vi</a:t>
            </a:r>
            <a:r>
              <a:rPr lang="en-US" spc="-25" dirty="0">
                <a:solidFill>
                  <a:srgbClr val="404040"/>
                </a:solidFill>
                <a:latin typeface="Century Gothic" panose="020B0502020202020204" pitchFamily="34" charset="0"/>
                <a:cs typeface="Calibri"/>
              </a:rPr>
              <a:t>ew</a:t>
            </a:r>
            <a:r>
              <a:rPr lang="en-US" spc="-5" dirty="0">
                <a:solidFill>
                  <a:srgbClr val="404040"/>
                </a:solidFill>
                <a:latin typeface="Century Gothic" panose="020B0502020202020204" pitchFamily="34" charset="0"/>
                <a:cs typeface="Calibri"/>
              </a:rPr>
              <a:t>s</a:t>
            </a:r>
            <a:endParaRPr lang="en-US" dirty="0">
              <a:latin typeface="Century Gothic" panose="020B0502020202020204" pitchFamily="34" charset="0"/>
              <a:cs typeface="Calibri"/>
            </a:endParaRPr>
          </a:p>
          <a:p>
            <a:pPr marL="184785" indent="0">
              <a:lnSpc>
                <a:spcPts val="3190"/>
              </a:lnSpc>
              <a:buNone/>
            </a:pPr>
            <a:r>
              <a:rPr lang="en-US" b="1" spc="-5" dirty="0">
                <a:solidFill>
                  <a:srgbClr val="404040"/>
                </a:solidFill>
                <a:latin typeface="Century Gothic" panose="020B0502020202020204" pitchFamily="34" charset="0"/>
                <a:cs typeface="Calibri"/>
              </a:rPr>
              <a:t>+</a:t>
            </a:r>
            <a:r>
              <a:rPr lang="en-US" b="1" spc="10" dirty="0">
                <a:solidFill>
                  <a:srgbClr val="404040"/>
                </a:solidFill>
                <a:latin typeface="Century Gothic" panose="020B0502020202020204" pitchFamily="34" charset="0"/>
                <a:cs typeface="Calibri"/>
              </a:rPr>
              <a:t> </a:t>
            </a:r>
            <a:r>
              <a:rPr lang="en-US" spc="-70" dirty="0">
                <a:solidFill>
                  <a:srgbClr val="404040"/>
                </a:solidFill>
                <a:latin typeface="Century Gothic" panose="020B0502020202020204" pitchFamily="34" charset="0"/>
                <a:cs typeface="Calibri"/>
              </a:rPr>
              <a:t>P</a:t>
            </a:r>
            <a:r>
              <a:rPr lang="en-US" spc="-5" dirty="0">
                <a:solidFill>
                  <a:srgbClr val="404040"/>
                </a:solidFill>
                <a:latin typeface="Century Gothic" panose="020B0502020202020204" pitchFamily="34" charset="0"/>
                <a:cs typeface="Calibri"/>
              </a:rPr>
              <a:t>articip</a:t>
            </a:r>
            <a:r>
              <a:rPr lang="en-US" spc="-30" dirty="0">
                <a:solidFill>
                  <a:srgbClr val="404040"/>
                </a:solidFill>
                <a:latin typeface="Century Gothic" panose="020B0502020202020204" pitchFamily="34" charset="0"/>
                <a:cs typeface="Calibri"/>
              </a:rPr>
              <a:t>a</a:t>
            </a:r>
            <a:r>
              <a:rPr lang="en-US" spc="-5" dirty="0">
                <a:solidFill>
                  <a:srgbClr val="404040"/>
                </a:solidFill>
                <a:latin typeface="Century Gothic" panose="020B0502020202020204" pitchFamily="34" charset="0"/>
                <a:cs typeface="Calibri"/>
              </a:rPr>
              <a:t>tion</a:t>
            </a:r>
            <a:endParaRPr lang="en-US" dirty="0">
              <a:latin typeface="Century Gothic" panose="020B0502020202020204" pitchFamily="34" charset="0"/>
              <a:cs typeface="Calibri"/>
            </a:endParaRPr>
          </a:p>
          <a:p>
            <a:pPr marL="12701" indent="0">
              <a:lnSpc>
                <a:spcPts val="3195"/>
              </a:lnSpc>
              <a:spcBef>
                <a:spcPts val="1065"/>
              </a:spcBef>
              <a:buClr>
                <a:srgbClr val="99CA38"/>
              </a:buClr>
              <a:buNone/>
              <a:tabLst>
                <a:tab pos="528320" algn="l"/>
              </a:tabLst>
            </a:pPr>
            <a:r>
              <a:rPr lang="en-US" b="1" spc="-5" dirty="0">
                <a:solidFill>
                  <a:srgbClr val="404040"/>
                </a:solidFill>
                <a:latin typeface="Century Gothic" panose="020B0502020202020204" pitchFamily="34" charset="0"/>
                <a:cs typeface="Calibri"/>
              </a:rPr>
              <a:t>Su</a:t>
            </a:r>
            <a:r>
              <a:rPr lang="en-US" b="1" spc="-15" dirty="0">
                <a:solidFill>
                  <a:srgbClr val="404040"/>
                </a:solidFill>
                <a:latin typeface="Century Gothic" panose="020B0502020202020204" pitchFamily="34" charset="0"/>
                <a:cs typeface="Calibri"/>
              </a:rPr>
              <a:t>b</a:t>
            </a:r>
            <a:r>
              <a:rPr lang="en-US" b="1" spc="-10" dirty="0">
                <a:solidFill>
                  <a:srgbClr val="404040"/>
                </a:solidFill>
                <a:latin typeface="Century Gothic" panose="020B0502020202020204" pitchFamily="34" charset="0"/>
                <a:cs typeface="Calibri"/>
              </a:rPr>
              <a:t>missio</a:t>
            </a:r>
            <a:r>
              <a:rPr lang="en-US" b="1" spc="-5" dirty="0">
                <a:solidFill>
                  <a:srgbClr val="404040"/>
                </a:solidFill>
                <a:latin typeface="Century Gothic" panose="020B0502020202020204" pitchFamily="34" charset="0"/>
                <a:cs typeface="Calibri"/>
              </a:rPr>
              <a:t>ns: </a:t>
            </a:r>
            <a:r>
              <a:rPr lang="en-US" dirty="0">
                <a:solidFill>
                  <a:srgbClr val="404040"/>
                </a:solidFill>
                <a:latin typeface="Century Gothic" panose="020B0502020202020204" pitchFamily="34" charset="0"/>
                <a:cs typeface="Calibri"/>
              </a:rPr>
              <a:t>Qu</a:t>
            </a:r>
            <a:r>
              <a:rPr lang="en-US" spc="-15" dirty="0">
                <a:solidFill>
                  <a:srgbClr val="404040"/>
                </a:solidFill>
                <a:latin typeface="Century Gothic" panose="020B0502020202020204" pitchFamily="34" charset="0"/>
                <a:cs typeface="Calibri"/>
              </a:rPr>
              <a:t>i</a:t>
            </a:r>
            <a:r>
              <a:rPr lang="en-US" spc="-5" dirty="0">
                <a:solidFill>
                  <a:srgbClr val="404040"/>
                </a:solidFill>
                <a:latin typeface="Century Gothic" panose="020B0502020202020204" pitchFamily="34" charset="0"/>
                <a:cs typeface="Calibri"/>
              </a:rPr>
              <a:t>z</a:t>
            </a:r>
            <a:r>
              <a:rPr lang="en-US" spc="-70" dirty="0">
                <a:solidFill>
                  <a:srgbClr val="404040"/>
                </a:solidFill>
                <a:latin typeface="Century Gothic" panose="020B0502020202020204" pitchFamily="34" charset="0"/>
                <a:cs typeface="Calibri"/>
              </a:rPr>
              <a:t>z</a:t>
            </a:r>
            <a:r>
              <a:rPr lang="en-US" spc="-5" dirty="0">
                <a:solidFill>
                  <a:srgbClr val="404040"/>
                </a:solidFill>
                <a:latin typeface="Century Gothic" panose="020B0502020202020204" pitchFamily="34" charset="0"/>
                <a:cs typeface="Calibri"/>
              </a:rPr>
              <a:t>es</a:t>
            </a:r>
            <a:endParaRPr lang="en-US" dirty="0">
              <a:latin typeface="Century Gothic" panose="020B0502020202020204" pitchFamily="34" charset="0"/>
              <a:cs typeface="Calibri"/>
            </a:endParaRPr>
          </a:p>
          <a:p>
            <a:pPr marL="184785" indent="0">
              <a:lnSpc>
                <a:spcPts val="3195"/>
              </a:lnSpc>
              <a:buNone/>
            </a:pPr>
            <a:r>
              <a:rPr lang="en-US" spc="-5" dirty="0">
                <a:solidFill>
                  <a:srgbClr val="404040"/>
                </a:solidFill>
                <a:latin typeface="Century Gothic" panose="020B0502020202020204" pitchFamily="34" charset="0"/>
                <a:cs typeface="Calibri"/>
              </a:rPr>
              <a:t>and Assignme</a:t>
            </a:r>
            <a:r>
              <a:rPr lang="en-US" spc="-45" dirty="0">
                <a:solidFill>
                  <a:srgbClr val="404040"/>
                </a:solidFill>
                <a:latin typeface="Century Gothic" panose="020B0502020202020204" pitchFamily="34" charset="0"/>
                <a:cs typeface="Calibri"/>
              </a:rPr>
              <a:t>n</a:t>
            </a:r>
            <a:r>
              <a:rPr lang="en-US" spc="-5" dirty="0">
                <a:solidFill>
                  <a:srgbClr val="404040"/>
                </a:solidFill>
                <a:latin typeface="Century Gothic" panose="020B0502020202020204" pitchFamily="34" charset="0"/>
                <a:cs typeface="Calibri"/>
              </a:rPr>
              <a:t>ts</a:t>
            </a:r>
            <a:endParaRPr lang="en-US" dirty="0">
              <a:latin typeface="Century Gothic" panose="020B0502020202020204" pitchFamily="34" charset="0"/>
              <a:cs typeface="Calibri"/>
            </a:endParaRPr>
          </a:p>
          <a:p>
            <a:pPr marL="12701" marR="5080" indent="0">
              <a:lnSpc>
                <a:spcPct val="90000"/>
              </a:lnSpc>
              <a:spcBef>
                <a:spcPts val="1390"/>
              </a:spcBef>
              <a:buClr>
                <a:srgbClr val="99CA38"/>
              </a:buClr>
              <a:buNone/>
              <a:tabLst>
                <a:tab pos="528320" algn="l"/>
              </a:tabLst>
            </a:pPr>
            <a:r>
              <a:rPr lang="en-US" b="1" spc="-10" dirty="0">
                <a:solidFill>
                  <a:srgbClr val="404040"/>
                </a:solidFill>
                <a:latin typeface="Century Gothic" panose="020B0502020202020204" pitchFamily="34" charset="0"/>
                <a:cs typeface="Calibri"/>
              </a:rPr>
              <a:t>G</a:t>
            </a:r>
            <a:r>
              <a:rPr lang="en-US" b="1" spc="-70" dirty="0">
                <a:solidFill>
                  <a:srgbClr val="404040"/>
                </a:solidFill>
                <a:latin typeface="Century Gothic" panose="020B0502020202020204" pitchFamily="34" charset="0"/>
                <a:cs typeface="Calibri"/>
              </a:rPr>
              <a:t>r</a:t>
            </a:r>
            <a:r>
              <a:rPr lang="en-US" b="1" spc="-5" dirty="0">
                <a:solidFill>
                  <a:srgbClr val="404040"/>
                </a:solidFill>
                <a:latin typeface="Century Gothic" panose="020B0502020202020204" pitchFamily="34" charset="0"/>
                <a:cs typeface="Calibri"/>
              </a:rPr>
              <a:t>ades:</a:t>
            </a:r>
            <a:r>
              <a:rPr lang="en-US" b="1" spc="30" dirty="0">
                <a:solidFill>
                  <a:srgbClr val="404040"/>
                </a:solidFill>
                <a:latin typeface="Century Gothic" panose="020B0502020202020204" pitchFamily="34" charset="0"/>
                <a:cs typeface="Calibri"/>
              </a:rPr>
              <a:t> </a:t>
            </a:r>
            <a:r>
              <a:rPr lang="en-US" spc="-10" dirty="0">
                <a:solidFill>
                  <a:srgbClr val="404040"/>
                </a:solidFill>
                <a:latin typeface="Century Gothic" panose="020B0502020202020204" pitchFamily="34" charset="0"/>
                <a:cs typeface="Calibri"/>
              </a:rPr>
              <a:t>B</a:t>
            </a:r>
            <a:r>
              <a:rPr lang="en-US" spc="-75" dirty="0">
                <a:solidFill>
                  <a:srgbClr val="404040"/>
                </a:solidFill>
                <a:latin typeface="Century Gothic" panose="020B0502020202020204" pitchFamily="34" charset="0"/>
                <a:cs typeface="Calibri"/>
              </a:rPr>
              <a:t>o</a:t>
            </a:r>
            <a:r>
              <a:rPr lang="en-US" spc="-5" dirty="0">
                <a:solidFill>
                  <a:srgbClr val="404040"/>
                </a:solidFill>
                <a:latin typeface="Century Gothic" panose="020B0502020202020204" pitchFamily="34" charset="0"/>
                <a:cs typeface="Calibri"/>
              </a:rPr>
              <a:t>x</a:t>
            </a:r>
            <a:r>
              <a:rPr lang="en-US" spc="25" dirty="0">
                <a:solidFill>
                  <a:srgbClr val="404040"/>
                </a:solidFill>
                <a:latin typeface="Century Gothic" panose="020B0502020202020204" pitchFamily="34" charset="0"/>
                <a:cs typeface="Calibri"/>
              </a:rPr>
              <a:t> </a:t>
            </a:r>
            <a:r>
              <a:rPr lang="en-US" spc="-5" dirty="0">
                <a:solidFill>
                  <a:srgbClr val="404040"/>
                </a:solidFill>
                <a:latin typeface="Century Gothic" panose="020B0502020202020204" pitchFamily="34" charset="0"/>
                <a:cs typeface="Calibri"/>
              </a:rPr>
              <a:t>and wh</a:t>
            </a:r>
            <a:r>
              <a:rPr lang="en-US" spc="-10" dirty="0">
                <a:solidFill>
                  <a:srgbClr val="404040"/>
                </a:solidFill>
                <a:latin typeface="Century Gothic" panose="020B0502020202020204" pitchFamily="34" charset="0"/>
                <a:cs typeface="Calibri"/>
              </a:rPr>
              <a:t>is</a:t>
            </a:r>
            <a:r>
              <a:rPr lang="en-US" spc="-95" dirty="0">
                <a:solidFill>
                  <a:srgbClr val="404040"/>
                </a:solidFill>
                <a:latin typeface="Century Gothic" panose="020B0502020202020204" pitchFamily="34" charset="0"/>
                <a:cs typeface="Calibri"/>
              </a:rPr>
              <a:t>k</a:t>
            </a:r>
            <a:r>
              <a:rPr lang="en-US" spc="-5" dirty="0">
                <a:solidFill>
                  <a:srgbClr val="404040"/>
                </a:solidFill>
                <a:latin typeface="Century Gothic" panose="020B0502020202020204" pitchFamily="34" charset="0"/>
                <a:cs typeface="Calibri"/>
              </a:rPr>
              <a:t>er</a:t>
            </a:r>
            <a:r>
              <a:rPr lang="en-US" spc="5" dirty="0">
                <a:solidFill>
                  <a:srgbClr val="404040"/>
                </a:solidFill>
                <a:latin typeface="Century Gothic" panose="020B0502020202020204" pitchFamily="34" charset="0"/>
                <a:cs typeface="Calibri"/>
              </a:rPr>
              <a:t> </a:t>
            </a:r>
            <a:r>
              <a:rPr lang="en-US" spc="-5" dirty="0">
                <a:solidFill>
                  <a:srgbClr val="404040"/>
                </a:solidFill>
                <a:latin typeface="Century Gothic" panose="020B0502020202020204" pitchFamily="34" charset="0"/>
                <a:cs typeface="Calibri"/>
              </a:rPr>
              <a:t>p</a:t>
            </a:r>
            <a:r>
              <a:rPr lang="en-US" spc="-15" dirty="0">
                <a:solidFill>
                  <a:srgbClr val="404040"/>
                </a:solidFill>
                <a:latin typeface="Century Gothic" panose="020B0502020202020204" pitchFamily="34" charset="0"/>
                <a:cs typeface="Calibri"/>
              </a:rPr>
              <a:t>l</a:t>
            </a:r>
            <a:r>
              <a:rPr lang="en-US" spc="-10" dirty="0">
                <a:solidFill>
                  <a:srgbClr val="404040"/>
                </a:solidFill>
                <a:latin typeface="Century Gothic" panose="020B0502020202020204" pitchFamily="34" charset="0"/>
                <a:cs typeface="Calibri"/>
              </a:rPr>
              <a:t>o</a:t>
            </a:r>
            <a:r>
              <a:rPr lang="en-US" spc="-5" dirty="0">
                <a:solidFill>
                  <a:srgbClr val="404040"/>
                </a:solidFill>
                <a:latin typeface="Century Gothic" panose="020B0502020202020204" pitchFamily="34" charset="0"/>
                <a:cs typeface="Calibri"/>
              </a:rPr>
              <a:t>t</a:t>
            </a:r>
            <a:r>
              <a:rPr lang="en-US" spc="10" dirty="0">
                <a:solidFill>
                  <a:srgbClr val="404040"/>
                </a:solidFill>
                <a:latin typeface="Century Gothic" panose="020B0502020202020204" pitchFamily="34" charset="0"/>
                <a:cs typeface="Calibri"/>
              </a:rPr>
              <a:t> </a:t>
            </a:r>
            <a:r>
              <a:rPr lang="en-US" spc="-5" dirty="0">
                <a:solidFill>
                  <a:srgbClr val="404040"/>
                </a:solidFill>
                <a:latin typeface="Century Gothic" panose="020B0502020202020204" pitchFamily="34" charset="0"/>
                <a:cs typeface="Calibri"/>
              </a:rPr>
              <a:t>sh</a:t>
            </a:r>
            <a:r>
              <a:rPr lang="en-US" spc="-20" dirty="0">
                <a:solidFill>
                  <a:srgbClr val="404040"/>
                </a:solidFill>
                <a:latin typeface="Century Gothic" panose="020B0502020202020204" pitchFamily="34" charset="0"/>
                <a:cs typeface="Calibri"/>
              </a:rPr>
              <a:t>o</a:t>
            </a:r>
            <a:r>
              <a:rPr lang="en-US" spc="-5" dirty="0">
                <a:solidFill>
                  <a:srgbClr val="404040"/>
                </a:solidFill>
                <a:latin typeface="Century Gothic" panose="020B0502020202020204" pitchFamily="34" charset="0"/>
                <a:cs typeface="Calibri"/>
              </a:rPr>
              <a:t>w</a:t>
            </a:r>
            <a:r>
              <a:rPr lang="en-US" spc="25" dirty="0">
                <a:solidFill>
                  <a:srgbClr val="404040"/>
                </a:solidFill>
                <a:latin typeface="Century Gothic" panose="020B0502020202020204" pitchFamily="34" charset="0"/>
                <a:cs typeface="Calibri"/>
              </a:rPr>
              <a:t> </a:t>
            </a:r>
            <a:r>
              <a:rPr lang="en-US" spc="-5" dirty="0">
                <a:solidFill>
                  <a:srgbClr val="404040"/>
                </a:solidFill>
                <a:latin typeface="Century Gothic" panose="020B0502020202020204" pitchFamily="34" charset="0"/>
                <a:cs typeface="Calibri"/>
              </a:rPr>
              <a:t>the </a:t>
            </a:r>
            <a:r>
              <a:rPr lang="en-US" spc="-10" dirty="0">
                <a:solidFill>
                  <a:srgbClr val="404040"/>
                </a:solidFill>
                <a:latin typeface="Century Gothic" panose="020B0502020202020204" pitchFamily="34" charset="0"/>
                <a:cs typeface="Calibri"/>
              </a:rPr>
              <a:t>d</a:t>
            </a:r>
            <a:r>
              <a:rPr lang="en-US" spc="-15" dirty="0">
                <a:solidFill>
                  <a:srgbClr val="404040"/>
                </a:solidFill>
                <a:latin typeface="Century Gothic" panose="020B0502020202020204" pitchFamily="34" charset="0"/>
                <a:cs typeface="Calibri"/>
              </a:rPr>
              <a:t>i</a:t>
            </a:r>
            <a:r>
              <a:rPr lang="en-US" spc="-45" dirty="0">
                <a:solidFill>
                  <a:srgbClr val="404040"/>
                </a:solidFill>
                <a:latin typeface="Century Gothic" panose="020B0502020202020204" pitchFamily="34" charset="0"/>
                <a:cs typeface="Calibri"/>
              </a:rPr>
              <a:t>s</a:t>
            </a:r>
            <a:r>
              <a:rPr lang="en-US" spc="-5" dirty="0">
                <a:solidFill>
                  <a:srgbClr val="404040"/>
                </a:solidFill>
                <a:latin typeface="Century Gothic" panose="020B0502020202020204" pitchFamily="34" charset="0"/>
                <a:cs typeface="Calibri"/>
              </a:rPr>
              <a:t>tr</a:t>
            </a:r>
            <a:r>
              <a:rPr lang="en-US" spc="-15" dirty="0">
                <a:solidFill>
                  <a:srgbClr val="404040"/>
                </a:solidFill>
                <a:latin typeface="Century Gothic" panose="020B0502020202020204" pitchFamily="34" charset="0"/>
                <a:cs typeface="Calibri"/>
              </a:rPr>
              <a:t>i</a:t>
            </a:r>
            <a:r>
              <a:rPr lang="en-US" spc="-10" dirty="0">
                <a:solidFill>
                  <a:srgbClr val="404040"/>
                </a:solidFill>
                <a:latin typeface="Century Gothic" panose="020B0502020202020204" pitchFamily="34" charset="0"/>
                <a:cs typeface="Calibri"/>
              </a:rPr>
              <a:t>bu</a:t>
            </a:r>
            <a:r>
              <a:rPr lang="en-US" spc="-15" dirty="0">
                <a:solidFill>
                  <a:srgbClr val="404040"/>
                </a:solidFill>
                <a:latin typeface="Century Gothic" panose="020B0502020202020204" pitchFamily="34" charset="0"/>
                <a:cs typeface="Calibri"/>
              </a:rPr>
              <a:t>t</a:t>
            </a:r>
            <a:r>
              <a:rPr lang="en-US" spc="-5" dirty="0">
                <a:solidFill>
                  <a:srgbClr val="404040"/>
                </a:solidFill>
                <a:latin typeface="Century Gothic" panose="020B0502020202020204" pitchFamily="34" charset="0"/>
                <a:cs typeface="Calibri"/>
              </a:rPr>
              <a:t>ion</a:t>
            </a:r>
            <a:r>
              <a:rPr lang="en-US" spc="55" dirty="0">
                <a:solidFill>
                  <a:srgbClr val="404040"/>
                </a:solidFill>
                <a:latin typeface="Century Gothic" panose="020B0502020202020204" pitchFamily="34" charset="0"/>
                <a:cs typeface="Calibri"/>
              </a:rPr>
              <a:t> </a:t>
            </a:r>
            <a:r>
              <a:rPr lang="en-US" spc="-10" dirty="0">
                <a:solidFill>
                  <a:srgbClr val="404040"/>
                </a:solidFill>
                <a:latin typeface="Century Gothic" panose="020B0502020202020204" pitchFamily="34" charset="0"/>
                <a:cs typeface="Calibri"/>
              </a:rPr>
              <a:t>o</a:t>
            </a:r>
            <a:r>
              <a:rPr lang="en-US" spc="-5" dirty="0">
                <a:solidFill>
                  <a:srgbClr val="404040"/>
                </a:solidFill>
                <a:latin typeface="Century Gothic" panose="020B0502020202020204" pitchFamily="34" charset="0"/>
                <a:cs typeface="Calibri"/>
              </a:rPr>
              <a:t>f </a:t>
            </a:r>
            <a:r>
              <a:rPr lang="en-US" dirty="0">
                <a:solidFill>
                  <a:srgbClr val="404040"/>
                </a:solidFill>
                <a:latin typeface="Century Gothic" panose="020B0502020202020204" pitchFamily="34" charset="0"/>
                <a:cs typeface="Calibri"/>
              </a:rPr>
              <a:t>g</a:t>
            </a:r>
            <a:r>
              <a:rPr lang="en-US" spc="-70" dirty="0">
                <a:solidFill>
                  <a:srgbClr val="404040"/>
                </a:solidFill>
                <a:latin typeface="Century Gothic" panose="020B0502020202020204" pitchFamily="34" charset="0"/>
                <a:cs typeface="Calibri"/>
              </a:rPr>
              <a:t>r</a:t>
            </a:r>
            <a:r>
              <a:rPr lang="en-US" spc="-5" dirty="0">
                <a:solidFill>
                  <a:srgbClr val="404040"/>
                </a:solidFill>
                <a:latin typeface="Century Gothic" panose="020B0502020202020204" pitchFamily="34" charset="0"/>
                <a:cs typeface="Calibri"/>
              </a:rPr>
              <a:t>ades in</a:t>
            </a:r>
            <a:r>
              <a:rPr lang="en-US" dirty="0">
                <a:solidFill>
                  <a:srgbClr val="404040"/>
                </a:solidFill>
                <a:latin typeface="Century Gothic" panose="020B0502020202020204" pitchFamily="34" charset="0"/>
                <a:cs typeface="Calibri"/>
              </a:rPr>
              <a:t> </a:t>
            </a:r>
            <a:r>
              <a:rPr lang="en-US" spc="-5" dirty="0">
                <a:solidFill>
                  <a:srgbClr val="404040"/>
                </a:solidFill>
                <a:latin typeface="Century Gothic" panose="020B0502020202020204" pitchFamily="34" charset="0"/>
                <a:cs typeface="Calibri"/>
              </a:rPr>
              <a:t>the</a:t>
            </a:r>
            <a:r>
              <a:rPr lang="en-US" spc="5" dirty="0">
                <a:solidFill>
                  <a:srgbClr val="404040"/>
                </a:solidFill>
                <a:latin typeface="Century Gothic" panose="020B0502020202020204" pitchFamily="34" charset="0"/>
                <a:cs typeface="Calibri"/>
              </a:rPr>
              <a:t> </a:t>
            </a:r>
            <a:r>
              <a:rPr lang="en-US" spc="-25" dirty="0">
                <a:solidFill>
                  <a:srgbClr val="404040"/>
                </a:solidFill>
                <a:latin typeface="Century Gothic" panose="020B0502020202020204" pitchFamily="34" charset="0"/>
                <a:cs typeface="Calibri"/>
              </a:rPr>
              <a:t>c</a:t>
            </a:r>
            <a:r>
              <a:rPr lang="en-US" spc="-10" dirty="0">
                <a:solidFill>
                  <a:srgbClr val="404040"/>
                </a:solidFill>
                <a:latin typeface="Century Gothic" panose="020B0502020202020204" pitchFamily="34" charset="0"/>
                <a:cs typeface="Calibri"/>
              </a:rPr>
              <a:t>ou</a:t>
            </a:r>
            <a:r>
              <a:rPr lang="en-US" spc="-60" dirty="0">
                <a:solidFill>
                  <a:srgbClr val="404040"/>
                </a:solidFill>
                <a:latin typeface="Century Gothic" panose="020B0502020202020204" pitchFamily="34" charset="0"/>
                <a:cs typeface="Calibri"/>
              </a:rPr>
              <a:t>r</a:t>
            </a:r>
            <a:r>
              <a:rPr lang="en-US" spc="-10" dirty="0">
                <a:solidFill>
                  <a:srgbClr val="404040"/>
                </a:solidFill>
                <a:latin typeface="Century Gothic" panose="020B0502020202020204" pitchFamily="34" charset="0"/>
                <a:cs typeface="Calibri"/>
              </a:rPr>
              <a:t>se.</a:t>
            </a:r>
            <a:endParaRPr lang="en-US" dirty="0">
              <a:latin typeface="Century Gothic" panose="020B0502020202020204" pitchFamily="34" charset="0"/>
              <a:cs typeface="Calibri"/>
            </a:endParaRPr>
          </a:p>
        </p:txBody>
      </p:sp>
      <p:sp>
        <p:nvSpPr>
          <p:cNvPr id="3" name="Slide Number Placeholder 2"/>
          <p:cNvSpPr>
            <a:spLocks noGrp="1"/>
          </p:cNvSpPr>
          <p:nvPr>
            <p:ph type="sldNum" sz="quarter" idx="16"/>
          </p:nvPr>
        </p:nvSpPr>
        <p:spPr/>
        <p:txBody>
          <a:bodyPr/>
          <a:lstStyle/>
          <a:p>
            <a:pPr marL="93980">
              <a:lnSpc>
                <a:spcPct val="100000"/>
              </a:lnSpc>
            </a:pPr>
            <a:fld id="{81D60167-4931-47E6-BA6A-407CBD079E4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4107" y="549588"/>
            <a:ext cx="10972800" cy="615553"/>
          </a:xfrm>
          <a:prstGeom prst="rect">
            <a:avLst/>
          </a:prstGeom>
        </p:spPr>
        <p:txBody>
          <a:bodyPr vert="horz" lIns="0" tIns="45720" rIns="0" bIns="45720" rtlCol="0" anchor="ctr">
            <a:normAutofit fontScale="90000"/>
          </a:bodyPr>
          <a:lstStyle/>
          <a:p>
            <a:r>
              <a:rPr sz="4400" dirty="0"/>
              <a:t>Analytics</a:t>
            </a:r>
            <a:r>
              <a:rPr dirty="0"/>
              <a:t> Dashboard </a:t>
            </a:r>
            <a:r>
              <a:rPr lang="en-US" dirty="0"/>
              <a:t>– Activity by Date</a:t>
            </a:r>
            <a:endParaRPr dirty="0"/>
          </a:p>
        </p:txBody>
      </p:sp>
      <p:pic>
        <p:nvPicPr>
          <p:cNvPr id="24" name="Content Placeholder 23" descr="Screen snapshot of the analytics dashboard with only activity by date showing."/>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228600" y="1706562"/>
            <a:ext cx="7274613" cy="4099073"/>
          </a:xfrm>
          <a:prstGeom prst="rect">
            <a:avLst/>
          </a:prstGeom>
        </p:spPr>
      </p:pic>
      <p:sp>
        <p:nvSpPr>
          <p:cNvPr id="17" name="Text Placeholder 16"/>
          <p:cNvSpPr>
            <a:spLocks noGrp="1"/>
          </p:cNvSpPr>
          <p:nvPr>
            <p:ph type="body" idx="13"/>
          </p:nvPr>
        </p:nvSpPr>
        <p:spPr>
          <a:xfrm>
            <a:off x="7628380" y="1295400"/>
            <a:ext cx="4335020" cy="411162"/>
          </a:xfrm>
        </p:spPr>
        <p:txBody>
          <a:bodyPr/>
          <a:lstStyle/>
          <a:p>
            <a:r>
              <a:rPr lang="en-US" dirty="0">
                <a:latin typeface="Century Gothic" panose="020B0502020202020204" pitchFamily="34" charset="0"/>
                <a:cs typeface="Calibri"/>
              </a:rPr>
              <a:t>Cou</a:t>
            </a:r>
            <a:r>
              <a:rPr lang="en-US" spc="-30" dirty="0">
                <a:latin typeface="Century Gothic" panose="020B0502020202020204" pitchFamily="34" charset="0"/>
                <a:cs typeface="Calibri"/>
              </a:rPr>
              <a:t>r</a:t>
            </a:r>
            <a:r>
              <a:rPr lang="en-US" dirty="0">
                <a:latin typeface="Century Gothic" panose="020B0502020202020204" pitchFamily="34" charset="0"/>
                <a:cs typeface="Calibri"/>
              </a:rPr>
              <a:t>se </a:t>
            </a:r>
            <a:r>
              <a:rPr lang="en-US" i="1" spc="5" dirty="0">
                <a:latin typeface="Century Gothic" panose="020B0502020202020204" pitchFamily="34" charset="0"/>
                <a:cs typeface="Calibri"/>
              </a:rPr>
              <a:t>Participation</a:t>
            </a:r>
            <a:r>
              <a:rPr lang="en-US" spc="-30" dirty="0">
                <a:latin typeface="Century Gothic" panose="020B0502020202020204" pitchFamily="34" charset="0"/>
                <a:cs typeface="Calibri"/>
              </a:rPr>
              <a:t> </a:t>
            </a:r>
            <a:r>
              <a:rPr lang="en-US" dirty="0">
                <a:latin typeface="Century Gothic" panose="020B0502020202020204" pitchFamily="34" charset="0"/>
                <a:cs typeface="Calibri"/>
              </a:rPr>
              <a:t>include</a:t>
            </a:r>
            <a:r>
              <a:rPr lang="en-US" spc="-15" dirty="0">
                <a:latin typeface="Century Gothic" panose="020B0502020202020204" pitchFamily="34" charset="0"/>
                <a:cs typeface="Calibri"/>
              </a:rPr>
              <a:t>s</a:t>
            </a:r>
            <a:r>
              <a:rPr lang="en-US" dirty="0">
                <a:latin typeface="Century Gothic" panose="020B0502020202020204" pitchFamily="34" charset="0"/>
                <a:cs typeface="Calibri"/>
              </a:rPr>
              <a:t>:</a:t>
            </a:r>
            <a:endParaRPr lang="en-US" dirty="0">
              <a:latin typeface="Century Gothic" panose="020B0502020202020204" pitchFamily="34" charset="0"/>
            </a:endParaRPr>
          </a:p>
        </p:txBody>
      </p:sp>
      <p:sp>
        <p:nvSpPr>
          <p:cNvPr id="19" name="Content Placeholder 18"/>
          <p:cNvSpPr>
            <a:spLocks noGrp="1"/>
          </p:cNvSpPr>
          <p:nvPr>
            <p:ph sz="quarter" idx="15"/>
          </p:nvPr>
        </p:nvSpPr>
        <p:spPr>
          <a:xfrm>
            <a:off x="7620000" y="1706562"/>
            <a:ext cx="4343400" cy="4903788"/>
          </a:xfrm>
        </p:spPr>
        <p:txBody>
          <a:bodyPr>
            <a:normAutofit fontScale="62500" lnSpcReduction="20000"/>
          </a:bodyPr>
          <a:lstStyle/>
          <a:p>
            <a:pPr fontAlgn="base"/>
            <a:r>
              <a:rPr lang="en-US" b="1" dirty="0"/>
              <a:t>Announcements</a:t>
            </a:r>
            <a:r>
              <a:rPr lang="en-US" dirty="0"/>
              <a:t>: posts an announcement (instructor)</a:t>
            </a:r>
          </a:p>
          <a:p>
            <a:pPr fontAlgn="base"/>
            <a:r>
              <a:rPr lang="en-US" b="1" dirty="0"/>
              <a:t>Announcements</a:t>
            </a:r>
            <a:r>
              <a:rPr lang="en-US" dirty="0"/>
              <a:t>: posts a new comment to an announcement</a:t>
            </a:r>
          </a:p>
          <a:p>
            <a:pPr fontAlgn="base"/>
            <a:r>
              <a:rPr lang="en-US" b="1" dirty="0"/>
              <a:t>Assignments</a:t>
            </a:r>
            <a:r>
              <a:rPr lang="en-US" dirty="0"/>
              <a:t>: updates an assignment's settings or description (instructor)</a:t>
            </a:r>
          </a:p>
          <a:p>
            <a:pPr fontAlgn="base"/>
            <a:r>
              <a:rPr lang="en-US" b="1" dirty="0"/>
              <a:t>Assignments</a:t>
            </a:r>
            <a:r>
              <a:rPr lang="en-US" dirty="0"/>
              <a:t>: submits an assignment (student)</a:t>
            </a:r>
          </a:p>
          <a:p>
            <a:pPr fontAlgn="base"/>
            <a:r>
              <a:rPr lang="en-US" b="1" dirty="0"/>
              <a:t>Calendar</a:t>
            </a:r>
            <a:r>
              <a:rPr lang="en-US" dirty="0"/>
              <a:t>: updates a calendar event's settings or description (instructor)</a:t>
            </a:r>
          </a:p>
          <a:p>
            <a:pPr fontAlgn="base"/>
            <a:r>
              <a:rPr lang="en-US" b="1" dirty="0"/>
              <a:t>Collaborations</a:t>
            </a:r>
            <a:r>
              <a:rPr lang="en-US" dirty="0"/>
              <a:t>: loads a collaboration to view/edit a document</a:t>
            </a:r>
          </a:p>
          <a:p>
            <a:pPr fontAlgn="base"/>
            <a:r>
              <a:rPr lang="en-US" b="1" dirty="0"/>
              <a:t>Conferences</a:t>
            </a:r>
            <a:r>
              <a:rPr lang="en-US" dirty="0"/>
              <a:t>: joins a web conference</a:t>
            </a:r>
          </a:p>
          <a:p>
            <a:pPr fontAlgn="base"/>
            <a:r>
              <a:rPr lang="en-US" b="1" dirty="0"/>
              <a:t>Discussions</a:t>
            </a:r>
            <a:r>
              <a:rPr lang="en-US" dirty="0"/>
              <a:t>: posts a new comment to a discussion</a:t>
            </a:r>
          </a:p>
          <a:p>
            <a:pPr fontAlgn="base"/>
            <a:r>
              <a:rPr lang="en-US" b="1" dirty="0"/>
              <a:t>Pages</a:t>
            </a:r>
            <a:r>
              <a:rPr lang="en-US" dirty="0"/>
              <a:t>: creates a wiki page</a:t>
            </a:r>
          </a:p>
          <a:p>
            <a:pPr fontAlgn="base"/>
            <a:r>
              <a:rPr lang="en-US" b="1" dirty="0"/>
              <a:t>Quizzes</a:t>
            </a:r>
            <a:r>
              <a:rPr lang="en-US" dirty="0"/>
              <a:t>: submits a quiz (student)</a:t>
            </a:r>
          </a:p>
          <a:p>
            <a:pPr fontAlgn="base"/>
            <a:r>
              <a:rPr lang="en-US" b="1" dirty="0"/>
              <a:t>Quizzes</a:t>
            </a:r>
            <a:r>
              <a:rPr lang="en-US" dirty="0"/>
              <a:t>: starts taking a quiz (student)</a:t>
            </a:r>
          </a:p>
        </p:txBody>
      </p:sp>
      <p:sp>
        <p:nvSpPr>
          <p:cNvPr id="3" name="Slide Number Placeholder 2"/>
          <p:cNvSpPr>
            <a:spLocks noGrp="1"/>
          </p:cNvSpPr>
          <p:nvPr>
            <p:ph type="sldNum" sz="quarter" idx="17"/>
          </p:nvPr>
        </p:nvSpPr>
        <p:spPr/>
        <p:txBody>
          <a:bodyPr/>
          <a:lstStyle/>
          <a:p>
            <a:pPr marL="93980">
              <a:lnSpc>
                <a:spcPct val="100000"/>
              </a:lnSpc>
            </a:pPr>
            <a:fld id="{81D60167-4931-47E6-BA6A-407CBD079E47}" type="slidenum">
              <a:rPr lang="en-US" smtClean="0"/>
              <a:t>9</a:t>
            </a:fld>
            <a:endParaRPr lang="en-US" dirty="0"/>
          </a:p>
        </p:txBody>
      </p:sp>
    </p:spTree>
  </p:cSld>
  <p:clrMapOvr>
    <a:masterClrMapping/>
  </p:clrMapOvr>
</p:sld>
</file>

<file path=ppt/theme/theme1.xml><?xml version="1.0" encoding="utf-8"?>
<a:theme xmlns:a="http://schemas.openxmlformats.org/drawingml/2006/main" name="BUSIT 115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BUSIT 115 Theme" id="{07AB9176-F14D-4E88-B613-097193AF3A31}" vid="{818F7A5D-D980-46F4-B0CF-D9AF59834F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BUSIT 115 Theme</Template>
  <TotalTime>926</TotalTime>
  <Words>4490</Words>
  <Application>Microsoft Office PowerPoint</Application>
  <PresentationFormat>Widescreen</PresentationFormat>
  <Paragraphs>296</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Century Gothic</vt:lpstr>
      <vt:lpstr>Wingdings</vt:lpstr>
      <vt:lpstr>Wingdings 3</vt:lpstr>
      <vt:lpstr>BUSIT 115 Theme</vt:lpstr>
      <vt:lpstr>Analytics in Canvas</vt:lpstr>
      <vt:lpstr>Overview</vt:lpstr>
      <vt:lpstr>Objectives</vt:lpstr>
      <vt:lpstr>Analytics</vt:lpstr>
      <vt:lpstr>Canvas Analytics for Instructors</vt:lpstr>
      <vt:lpstr>View Course Analytics</vt:lpstr>
      <vt:lpstr>Analytics Dashboard</vt:lpstr>
      <vt:lpstr>Analytics Dashboard Details</vt:lpstr>
      <vt:lpstr>Analytics Dashboard – Activity by Date</vt:lpstr>
      <vt:lpstr>Analytics Dashboard – Submissions</vt:lpstr>
      <vt:lpstr>Course Analytics Dashboard – Grades</vt:lpstr>
      <vt:lpstr>Student Analytics</vt:lpstr>
      <vt:lpstr>Student Analytics - Overall</vt:lpstr>
      <vt:lpstr>Analytics for One Student</vt:lpstr>
      <vt:lpstr>Activity by Date</vt:lpstr>
      <vt:lpstr>Communication</vt:lpstr>
      <vt:lpstr>Submissions</vt:lpstr>
      <vt:lpstr>Grades</vt:lpstr>
      <vt:lpstr>Student Analytics in Table Format</vt:lpstr>
      <vt:lpstr>Accessing the Student Interactions Report</vt:lpstr>
      <vt:lpstr>Interaction Report for All Students</vt:lpstr>
      <vt:lpstr>Interactions with One Student</vt:lpstr>
      <vt:lpstr>Student Interactions Report</vt:lpstr>
      <vt:lpstr>Course Statistics</vt:lpstr>
      <vt:lpstr>Course Statistics Tabs</vt:lpstr>
      <vt:lpstr>Course Statistics Totals Tab</vt:lpstr>
      <vt:lpstr>Course Statistics Assignments Tab</vt:lpstr>
      <vt:lpstr>Course Statistics Students Tab</vt:lpstr>
      <vt:lpstr>Course Statistics Student User Details</vt:lpstr>
      <vt:lpstr>Course Statistics File Storage Tab</vt:lpstr>
      <vt:lpstr>Summary</vt:lpstr>
      <vt:lpstr>Resources</vt:lpstr>
      <vt:lpstr>Resources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Instructors see for Analytics or Statistics in Canvas?</dc:title>
  <dc:creator>Brake,Melody</dc:creator>
  <cp:lastModifiedBy>Debi Griggs</cp:lastModifiedBy>
  <cp:revision>121</cp:revision>
  <cp:lastPrinted>2019-05-22T05:12:28Z</cp:lastPrinted>
  <dcterms:created xsi:type="dcterms:W3CDTF">2019-05-09T15:03:41Z</dcterms:created>
  <dcterms:modified xsi:type="dcterms:W3CDTF">2019-05-24T02:53:41Z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2016-10-06T00:00:00Z</vt:filetime>
  </property>
  <property fmtid="{D5CDD505-2E9C-101B-9397-08002B2CF9AE}" pid="3" name="Creator">
    <vt:lpwstr>Microsoft® PowerPoint® 2013</vt:lpwstr>
  </property>
  <property fmtid="{D5CDD505-2E9C-101B-9397-08002B2CF9AE}" pid="4" name="LastSaved">
    <vt:filetime>2019-05-09T00:00:00Z</vt:filetime>
  </property>
</Properties>
</file>