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93" r:id="rId7"/>
    <p:sldId id="296" r:id="rId8"/>
    <p:sldId id="261" r:id="rId9"/>
    <p:sldId id="265" r:id="rId10"/>
    <p:sldId id="301" r:id="rId11"/>
    <p:sldId id="295" r:id="rId12"/>
    <p:sldId id="302" r:id="rId13"/>
    <p:sldId id="303" r:id="rId14"/>
    <p:sldId id="304" r:id="rId15"/>
    <p:sldId id="307" r:id="rId16"/>
    <p:sldId id="306" r:id="rId17"/>
    <p:sldId id="262" r:id="rId18"/>
    <p:sldId id="294" r:id="rId19"/>
    <p:sldId id="264" r:id="rId20"/>
    <p:sldId id="279" r:id="rId21"/>
    <p:sldId id="292" r:id="rId22"/>
    <p:sldId id="297" r:id="rId23"/>
    <p:sldId id="298" r:id="rId24"/>
    <p:sldId id="269" r:id="rId25"/>
    <p:sldId id="270" r:id="rId26"/>
    <p:sldId id="271" r:id="rId27"/>
    <p:sldId id="272" r:id="rId28"/>
    <p:sldId id="273" r:id="rId29"/>
    <p:sldId id="274" r:id="rId30"/>
    <p:sldId id="276" r:id="rId31"/>
    <p:sldId id="277" r:id="rId32"/>
    <p:sldId id="309" r:id="rId33"/>
    <p:sldId id="308" r:id="rId34"/>
    <p:sldId id="289" r:id="rId35"/>
    <p:sldId id="267" r:id="rId36"/>
    <p:sldId id="284" r:id="rId37"/>
    <p:sldId id="281" r:id="rId38"/>
    <p:sldId id="282" r:id="rId39"/>
    <p:sldId id="287" r:id="rId40"/>
    <p:sldId id="288" r:id="rId41"/>
    <p:sldId id="299" r:id="rId4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0" autoAdjust="0"/>
    <p:restoredTop sz="94660"/>
  </p:normalViewPr>
  <p:slideViewPr>
    <p:cSldViewPr snapToGrid="0">
      <p:cViewPr varScale="1">
        <p:scale>
          <a:sx n="94" d="100"/>
          <a:sy n="94" d="100"/>
        </p:scale>
        <p:origin x="232" y="9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D9451-BDCD-498D-8A72-F762F2BB01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4151EC-5ABE-4391-A392-FC4D3B9EFE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9604ED-D500-4D3B-BEE5-33382504085E}"/>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3F78BB99-A36D-4535-9C58-158EF1E970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94E40A-1F30-4DC6-B3F9-DCA806EEF44B}"/>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2532411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22FE-C624-4FE6-8704-12EF4AD2EA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7A6D38-3562-49A1-804C-0606997B6F9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0045A3-8CC7-4947-82B2-EA4E67F351A6}"/>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AEF875B5-84DE-41D3-B31A-FED9B72EC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1DC24C-132A-4137-9CF6-602B0C6436DD}"/>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64267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1D10B4-E326-4E54-81E8-7C73749720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D66AF6-8981-4913-B776-1254D9C7178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B93E48-D256-4981-9D5E-45E2F1F4E7BE}"/>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D2A3A6BE-11D3-4203-A678-06CF5F1CA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3A71A6-A477-450E-A9F0-ECF79AEA59D0}"/>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3011522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0086-426F-453D-881B-6298F0489B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1661CF-F2C7-43EF-A399-A0A70BA2831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58468E-F7DE-4D23-9860-18D54190F1BC}"/>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C9FA75F4-EFC1-4151-8FC9-767ABA2EB3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57003D-7D5B-4E58-90F6-20E2FC082669}"/>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375145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8E1A9-85D0-4CBA-A71D-44B8B47705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2C66919-8A56-4181-889B-E65D23A81F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F582B17-CB7A-4F96-BB36-8CDF4BA7CA23}"/>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D4B1BF8E-51C5-4AE4-9890-0BE9392F1F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353DC6-A4D2-47A7-9209-F929C674CB73}"/>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2519329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5ABB5-9E50-4C76-BBE3-C974E1EDC1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979BC1-9AEA-43CD-A22D-CEDC40A0F7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C44F11-D8D4-4E76-803B-C2A01E9DCEB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2D24C-26B9-449F-8FA3-95CC10315AD7}"/>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6" name="Footer Placeholder 5">
            <a:extLst>
              <a:ext uri="{FF2B5EF4-FFF2-40B4-BE49-F238E27FC236}">
                <a16:creationId xmlns:a16="http://schemas.microsoft.com/office/drawing/2014/main" id="{E9FA88F2-9C13-4596-A302-510BB4D94F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9E636B-DA84-48D7-92F9-8AA33E3E3829}"/>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274910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744B2-A54A-4CE6-90DD-66AAC7BFA4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32744A-CAFE-48D3-B574-B1B5F33D94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5E953A-7CCA-4FEB-80F7-D396FB16E50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FAC743-C138-4DB6-B6A2-844980F9CF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B1FB70-7259-4420-BF4E-82C9190C510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71671F-FB03-496C-9308-73E53C7EA57E}"/>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8" name="Footer Placeholder 7">
            <a:extLst>
              <a:ext uri="{FF2B5EF4-FFF2-40B4-BE49-F238E27FC236}">
                <a16:creationId xmlns:a16="http://schemas.microsoft.com/office/drawing/2014/main" id="{8C96367D-E5E3-49D6-9DC8-742FB1C127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5FF559-7F71-44BB-AE26-2A6E4DE0584D}"/>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230593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5F309-767C-4394-949F-DF6D04C95F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9F8CBC-C515-4749-894A-B2D453A2BC71}"/>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4" name="Footer Placeholder 3">
            <a:extLst>
              <a:ext uri="{FF2B5EF4-FFF2-40B4-BE49-F238E27FC236}">
                <a16:creationId xmlns:a16="http://schemas.microsoft.com/office/drawing/2014/main" id="{80866CA2-F9B3-410A-B8FB-EBC2EDC44B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188D04-C028-4332-9880-C67D8F5BCE57}"/>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3184492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323251-8474-45A5-9308-1002A33F978F}"/>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3" name="Footer Placeholder 2">
            <a:extLst>
              <a:ext uri="{FF2B5EF4-FFF2-40B4-BE49-F238E27FC236}">
                <a16:creationId xmlns:a16="http://schemas.microsoft.com/office/drawing/2014/main" id="{1328A0B7-02CE-4251-BB04-9C593A32233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131713-1F7F-4F07-BD9C-6714A98254FF}"/>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81966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A7995-2143-4370-85C3-87B1DB1D3A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9A8C41-A7A1-4284-92C2-7B45B19008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EEDA4A-5E4A-40AF-859A-DEC7FB323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6FF215-D060-4D8F-B331-35B993357B35}"/>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6" name="Footer Placeholder 5">
            <a:extLst>
              <a:ext uri="{FF2B5EF4-FFF2-40B4-BE49-F238E27FC236}">
                <a16:creationId xmlns:a16="http://schemas.microsoft.com/office/drawing/2014/main" id="{0911F237-7E70-4D59-9FEC-BD99A348C7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90BEC7-163B-40F8-ADFF-5F31B69601C8}"/>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342953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51C07-3CD7-43CF-970A-F9C2AB3B60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48D85F-E8A4-42C9-A900-1442BA698D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9C2A31-53DB-4983-9E40-9D8C3810E6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52A691-D240-4EEA-9555-768EC656EFA8}"/>
              </a:ext>
            </a:extLst>
          </p:cNvPr>
          <p:cNvSpPr>
            <a:spLocks noGrp="1"/>
          </p:cNvSpPr>
          <p:nvPr>
            <p:ph type="dt" sz="half" idx="10"/>
          </p:nvPr>
        </p:nvSpPr>
        <p:spPr/>
        <p:txBody>
          <a:bodyPr/>
          <a:lstStyle/>
          <a:p>
            <a:fld id="{5B3A989E-D20E-41AB-915A-CA3404B594CF}" type="datetimeFigureOut">
              <a:rPr lang="en-US" smtClean="0"/>
              <a:t>1/12/26</a:t>
            </a:fld>
            <a:endParaRPr lang="en-US"/>
          </a:p>
        </p:txBody>
      </p:sp>
      <p:sp>
        <p:nvSpPr>
          <p:cNvPr id="6" name="Footer Placeholder 5">
            <a:extLst>
              <a:ext uri="{FF2B5EF4-FFF2-40B4-BE49-F238E27FC236}">
                <a16:creationId xmlns:a16="http://schemas.microsoft.com/office/drawing/2014/main" id="{1B718DBD-9BDA-4044-9222-1D3A7CD03C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B9437D-781C-40ED-B604-EE98D2AF7074}"/>
              </a:ext>
            </a:extLst>
          </p:cNvPr>
          <p:cNvSpPr>
            <a:spLocks noGrp="1"/>
          </p:cNvSpPr>
          <p:nvPr>
            <p:ph type="sldNum" sz="quarter" idx="12"/>
          </p:nvPr>
        </p:nvSpPr>
        <p:spPr/>
        <p:txBody>
          <a:bodyPr/>
          <a:lstStyle/>
          <a:p>
            <a:fld id="{ED8353E6-5069-4E05-8622-F8BE73169438}" type="slidenum">
              <a:rPr lang="en-US" smtClean="0"/>
              <a:t>‹#›</a:t>
            </a:fld>
            <a:endParaRPr lang="en-US"/>
          </a:p>
        </p:txBody>
      </p:sp>
    </p:spTree>
    <p:extLst>
      <p:ext uri="{BB962C8B-B14F-4D97-AF65-F5344CB8AC3E}">
        <p14:creationId xmlns:p14="http://schemas.microsoft.com/office/powerpoint/2010/main" val="1982329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97EDBB-81FB-49C5-B866-AEA05A57D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CFFDD7-962C-4E47-A62B-7AC046DA81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850E10-C867-412A-916E-53C07E17F4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A989E-D20E-41AB-915A-CA3404B594CF}" type="datetimeFigureOut">
              <a:rPr lang="en-US" smtClean="0"/>
              <a:t>1/12/26</a:t>
            </a:fld>
            <a:endParaRPr lang="en-US"/>
          </a:p>
        </p:txBody>
      </p:sp>
      <p:sp>
        <p:nvSpPr>
          <p:cNvPr id="5" name="Footer Placeholder 4">
            <a:extLst>
              <a:ext uri="{FF2B5EF4-FFF2-40B4-BE49-F238E27FC236}">
                <a16:creationId xmlns:a16="http://schemas.microsoft.com/office/drawing/2014/main" id="{18EAD5A8-06C0-4DEF-91BF-4CB28C0E22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681884-589D-4085-98F3-36414B4420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353E6-5069-4E05-8622-F8BE73169438}" type="slidenum">
              <a:rPr lang="en-US" smtClean="0"/>
              <a:t>‹#›</a:t>
            </a:fld>
            <a:endParaRPr lang="en-US"/>
          </a:p>
        </p:txBody>
      </p:sp>
    </p:spTree>
    <p:extLst>
      <p:ext uri="{BB962C8B-B14F-4D97-AF65-F5344CB8AC3E}">
        <p14:creationId xmlns:p14="http://schemas.microsoft.com/office/powerpoint/2010/main" val="246730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ellevuecollege.edu/stupro/how-your-tuition-fees-are-spent/"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64920-755E-4965-A826-EA230126C804}"/>
              </a:ext>
            </a:extLst>
          </p:cNvPr>
          <p:cNvSpPr>
            <a:spLocks noGrp="1"/>
          </p:cNvSpPr>
          <p:nvPr>
            <p:ph type="ctrTitle"/>
          </p:nvPr>
        </p:nvSpPr>
        <p:spPr/>
        <p:txBody>
          <a:bodyPr/>
          <a:lstStyle/>
          <a:p>
            <a:r>
              <a:rPr lang="en-US" b="1" dirty="0"/>
              <a:t>26-27 S&amp;A Process Support</a:t>
            </a:r>
          </a:p>
        </p:txBody>
      </p:sp>
      <p:sp>
        <p:nvSpPr>
          <p:cNvPr id="3" name="Subtitle 2">
            <a:extLst>
              <a:ext uri="{FF2B5EF4-FFF2-40B4-BE49-F238E27FC236}">
                <a16:creationId xmlns:a16="http://schemas.microsoft.com/office/drawing/2014/main" id="{9C2B9D8B-0852-4260-AB8F-5712B41302F1}"/>
              </a:ext>
            </a:extLst>
          </p:cNvPr>
          <p:cNvSpPr>
            <a:spLocks noGrp="1"/>
          </p:cNvSpPr>
          <p:nvPr>
            <p:ph type="subTitle" idx="1"/>
          </p:nvPr>
        </p:nvSpPr>
        <p:spPr/>
        <p:txBody>
          <a:bodyPr/>
          <a:lstStyle/>
          <a:p>
            <a:r>
              <a:rPr lang="en-US" dirty="0"/>
              <a:t>Updated  1/12/2026</a:t>
            </a:r>
          </a:p>
        </p:txBody>
      </p:sp>
    </p:spTree>
    <p:extLst>
      <p:ext uri="{BB962C8B-B14F-4D97-AF65-F5344CB8AC3E}">
        <p14:creationId xmlns:p14="http://schemas.microsoft.com/office/powerpoint/2010/main" val="3403179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26-27:  1 Document to Fill Out and Upload (2)</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Application Packet contains:</a:t>
            </a:r>
          </a:p>
          <a:p>
            <a:pPr marL="688975"/>
            <a:r>
              <a:rPr lang="en-US" b="1" dirty="0"/>
              <a:t>Group Information (Required)</a:t>
            </a:r>
          </a:p>
          <a:p>
            <a:pPr marL="1146175" lvl="1"/>
            <a:r>
              <a:rPr lang="en-US" dirty="0"/>
              <a:t>Basic Information about your group/ request</a:t>
            </a:r>
          </a:p>
          <a:p>
            <a:pPr marL="1146175" lvl="1"/>
            <a:r>
              <a:rPr lang="en-US" dirty="0"/>
              <a:t>Learning Outcomes/ Goals</a:t>
            </a:r>
          </a:p>
          <a:p>
            <a:pPr marL="1146175" lvl="1"/>
            <a:r>
              <a:rPr lang="en-US" dirty="0"/>
              <a:t># of students that utilize the service/ event/ offering</a:t>
            </a:r>
          </a:p>
          <a:p>
            <a:pPr marL="914400" lvl="2" indent="0">
              <a:buNone/>
            </a:pPr>
            <a:endParaRPr lang="en-US" dirty="0"/>
          </a:p>
        </p:txBody>
      </p:sp>
    </p:spTree>
    <p:extLst>
      <p:ext uri="{BB962C8B-B14F-4D97-AF65-F5344CB8AC3E}">
        <p14:creationId xmlns:p14="http://schemas.microsoft.com/office/powerpoint/2010/main" val="2549851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26-27:  1 Document to Fill Out and Upload (3)</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Application Packet contains:</a:t>
            </a:r>
          </a:p>
          <a:p>
            <a:pPr marL="688975"/>
            <a:r>
              <a:rPr lang="en-US" b="1" dirty="0"/>
              <a:t>26-27 Budget Ask Summary (Required)</a:t>
            </a:r>
          </a:p>
          <a:p>
            <a:pPr marL="1146175" lvl="1"/>
            <a:r>
              <a:rPr lang="en-US" dirty="0"/>
              <a:t>The numbers for 26-27 ask:</a:t>
            </a:r>
          </a:p>
          <a:p>
            <a:pPr marL="1603375" lvl="2"/>
            <a:r>
              <a:rPr lang="en-US" dirty="0"/>
              <a:t>Rollover request from 25-26 Budget</a:t>
            </a:r>
          </a:p>
          <a:p>
            <a:pPr marL="1603375" lvl="2"/>
            <a:r>
              <a:rPr lang="en-US" dirty="0"/>
              <a:t>New funding from 26-27</a:t>
            </a:r>
          </a:p>
          <a:p>
            <a:pPr marL="1603375" lvl="2"/>
            <a:r>
              <a:rPr lang="en-US" dirty="0"/>
              <a:t>Line item breakdown of requested funds</a:t>
            </a:r>
          </a:p>
          <a:p>
            <a:pPr lvl="2"/>
            <a:endParaRPr lang="en-US" dirty="0"/>
          </a:p>
          <a:p>
            <a:pPr lvl="2"/>
            <a:r>
              <a:rPr lang="en-US" dirty="0"/>
              <a:t>Applications also need to provide </a:t>
            </a:r>
            <a:r>
              <a:rPr lang="en-US" b="1" dirty="0"/>
              <a:t>Additional Funds </a:t>
            </a:r>
            <a:r>
              <a:rPr lang="en-US" dirty="0"/>
              <a:t>your group receives in addition to the S&amp;A ask.</a:t>
            </a:r>
          </a:p>
          <a:p>
            <a:pPr marL="914400" lvl="2" indent="0">
              <a:buNone/>
            </a:pPr>
            <a:endParaRPr lang="en-US" dirty="0"/>
          </a:p>
        </p:txBody>
      </p:sp>
    </p:spTree>
    <p:extLst>
      <p:ext uri="{BB962C8B-B14F-4D97-AF65-F5344CB8AC3E}">
        <p14:creationId xmlns:p14="http://schemas.microsoft.com/office/powerpoint/2010/main" val="43545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25-26:  1 Document to Fill Out and Upload (4)</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Application Packet contains:</a:t>
            </a:r>
          </a:p>
          <a:p>
            <a:pPr marL="688975"/>
            <a:r>
              <a:rPr lang="en-US" b="1" dirty="0"/>
              <a:t>S&amp;A Funding Request Acknowledgement 2026-2027 (Required)</a:t>
            </a:r>
          </a:p>
          <a:p>
            <a:pPr marL="1146175" lvl="1"/>
            <a:r>
              <a:rPr lang="en-US" dirty="0"/>
              <a:t>Applicant will need to verify and sign off that application meets compliance with guiding documents.</a:t>
            </a:r>
          </a:p>
          <a:p>
            <a:pPr marL="1146175" lvl="1"/>
            <a:r>
              <a:rPr lang="en-US" dirty="0"/>
              <a:t>For Student Organizations:  Advisors will need to review application and acknowledge that the application is compliant and they support the application.</a:t>
            </a:r>
          </a:p>
          <a:p>
            <a:pPr marL="1146175" lvl="1"/>
            <a:r>
              <a:rPr lang="en-US" dirty="0"/>
              <a:t>For Campus Offices/ Departments:  Dean/Supervisors will need to review application and acknowledge that the application is compliant and they support the application.</a:t>
            </a:r>
          </a:p>
          <a:p>
            <a:pPr marL="1146175" lvl="1"/>
            <a:endParaRPr lang="en-US" dirty="0"/>
          </a:p>
          <a:p>
            <a:pPr marL="914400" lvl="2" indent="0">
              <a:buNone/>
            </a:pPr>
            <a:endParaRPr lang="en-US" dirty="0"/>
          </a:p>
        </p:txBody>
      </p:sp>
    </p:spTree>
    <p:extLst>
      <p:ext uri="{BB962C8B-B14F-4D97-AF65-F5344CB8AC3E}">
        <p14:creationId xmlns:p14="http://schemas.microsoft.com/office/powerpoint/2010/main" val="3611733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26-27:  1 Document to Fill Out and Upload (5)</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a:bodyPr>
          <a:lstStyle/>
          <a:p>
            <a:pPr marL="0" indent="0">
              <a:buNone/>
            </a:pPr>
            <a:r>
              <a:rPr lang="en-US" b="1" dirty="0"/>
              <a:t>Application Packet contains:</a:t>
            </a:r>
          </a:p>
          <a:p>
            <a:pPr marL="688975"/>
            <a:r>
              <a:rPr lang="en-US" b="1" dirty="0"/>
              <a:t>Supplemental Documentation (Optional)</a:t>
            </a:r>
          </a:p>
          <a:p>
            <a:pPr marL="1146175" lvl="1"/>
            <a:r>
              <a:rPr lang="en-US" dirty="0"/>
              <a:t>If applicant wishes to share additional information, additional documents can be uploaded. Please be aware the committee may not review additional documentation.</a:t>
            </a:r>
            <a:endParaRPr lang="en-US" dirty="0">
              <a:cs typeface="Calibri"/>
            </a:endParaRPr>
          </a:p>
          <a:p>
            <a:pPr marL="914400" lvl="2" indent="0">
              <a:buNone/>
            </a:pPr>
            <a:endParaRPr lang="en-US" dirty="0"/>
          </a:p>
        </p:txBody>
      </p:sp>
    </p:spTree>
    <p:extLst>
      <p:ext uri="{BB962C8B-B14F-4D97-AF65-F5344CB8AC3E}">
        <p14:creationId xmlns:p14="http://schemas.microsoft.com/office/powerpoint/2010/main" val="1651816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S&amp;A Application – Your Ask</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Your S&amp;A “ASK” consists of the following:</a:t>
            </a:r>
          </a:p>
          <a:p>
            <a:pPr marL="457200" lvl="1" indent="0">
              <a:buNone/>
            </a:pPr>
            <a:endParaRPr lang="en-US" b="1" dirty="0"/>
          </a:p>
          <a:p>
            <a:pPr marL="457200" lvl="1" indent="0" algn="ctr">
              <a:buNone/>
            </a:pPr>
            <a:r>
              <a:rPr lang="en-US" sz="3200" b="1" dirty="0"/>
              <a:t>Your Ask </a:t>
            </a:r>
          </a:p>
          <a:p>
            <a:pPr marL="457200" lvl="1" indent="0" algn="ctr">
              <a:buNone/>
            </a:pPr>
            <a:r>
              <a:rPr lang="en-US" sz="3200" b="1" dirty="0"/>
              <a:t>= </a:t>
            </a:r>
          </a:p>
          <a:p>
            <a:pPr marL="457200" lvl="1" indent="0" algn="ctr">
              <a:buNone/>
            </a:pPr>
            <a:r>
              <a:rPr lang="en-US" sz="3200" b="1" dirty="0"/>
              <a:t>Requested amount from available 26-27 S&amp;A Funds </a:t>
            </a:r>
          </a:p>
          <a:p>
            <a:pPr marL="457200" lvl="1" indent="0" algn="ctr">
              <a:buNone/>
            </a:pPr>
            <a:r>
              <a:rPr lang="en-US" sz="3200" b="1" dirty="0"/>
              <a:t>+</a:t>
            </a:r>
          </a:p>
          <a:p>
            <a:pPr marL="457200" lvl="1" indent="0" algn="ctr">
              <a:buNone/>
            </a:pPr>
            <a:r>
              <a:rPr lang="en-US" sz="3200" b="1" dirty="0"/>
              <a:t>Requested Rollover Amount from 25-26 Budget</a:t>
            </a:r>
          </a:p>
          <a:p>
            <a:pPr marL="914400" lvl="2" indent="0">
              <a:buNone/>
            </a:pPr>
            <a:endParaRPr lang="en-US" dirty="0"/>
          </a:p>
        </p:txBody>
      </p:sp>
    </p:spTree>
    <p:extLst>
      <p:ext uri="{BB962C8B-B14F-4D97-AF65-F5344CB8AC3E}">
        <p14:creationId xmlns:p14="http://schemas.microsoft.com/office/powerpoint/2010/main" val="4263980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S&amp;A Application – Your Allocation</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Your S&amp;A “Allocation” consists of the following:</a:t>
            </a:r>
          </a:p>
          <a:p>
            <a:pPr marL="457200" lvl="1" indent="0">
              <a:buNone/>
            </a:pPr>
            <a:endParaRPr lang="en-US" b="1" dirty="0"/>
          </a:p>
          <a:p>
            <a:pPr marL="457200" lvl="1" indent="0" algn="ctr">
              <a:buNone/>
            </a:pPr>
            <a:r>
              <a:rPr lang="en-US" sz="2800" b="1" dirty="0"/>
              <a:t>Your Allocation</a:t>
            </a:r>
          </a:p>
          <a:p>
            <a:pPr marL="457200" lvl="1" indent="0" algn="ctr">
              <a:buNone/>
            </a:pPr>
            <a:r>
              <a:rPr lang="en-US" sz="2800" b="1" dirty="0"/>
              <a:t>= </a:t>
            </a:r>
          </a:p>
          <a:p>
            <a:pPr marL="457200" lvl="1" indent="0" algn="ctr">
              <a:buNone/>
            </a:pPr>
            <a:r>
              <a:rPr lang="en-US" sz="2800" b="1" dirty="0"/>
              <a:t>Approved funds from available 26-27 S&amp;A funds</a:t>
            </a:r>
          </a:p>
          <a:p>
            <a:pPr marL="457200" lvl="1" indent="0" algn="ctr">
              <a:buNone/>
            </a:pPr>
            <a:r>
              <a:rPr lang="en-US" sz="2800" b="1" dirty="0"/>
              <a:t> (approved by S&amp;A Committee) </a:t>
            </a:r>
          </a:p>
          <a:p>
            <a:pPr marL="457200" lvl="1" indent="0" algn="ctr">
              <a:buNone/>
            </a:pPr>
            <a:r>
              <a:rPr lang="en-US" sz="2800" b="1" dirty="0"/>
              <a:t>+</a:t>
            </a:r>
          </a:p>
          <a:p>
            <a:pPr marL="457200" lvl="1" indent="0" algn="ctr">
              <a:buNone/>
            </a:pPr>
            <a:r>
              <a:rPr lang="en-US" sz="2800" b="1" dirty="0"/>
              <a:t>Approved Rollover amount from 25-26 Budget</a:t>
            </a:r>
          </a:p>
          <a:p>
            <a:pPr marL="457200" lvl="1" indent="0" algn="ctr">
              <a:buNone/>
            </a:pPr>
            <a:r>
              <a:rPr lang="en-US" sz="2800" b="1" dirty="0"/>
              <a:t>(approved by S&amp;A Committee)</a:t>
            </a:r>
          </a:p>
          <a:p>
            <a:pPr marL="914400" lvl="2" indent="0">
              <a:buNone/>
            </a:pPr>
            <a:endParaRPr lang="en-US" dirty="0"/>
          </a:p>
        </p:txBody>
      </p:sp>
    </p:spTree>
    <p:extLst>
      <p:ext uri="{BB962C8B-B14F-4D97-AF65-F5344CB8AC3E}">
        <p14:creationId xmlns:p14="http://schemas.microsoft.com/office/powerpoint/2010/main" val="2897301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Criteria to Apply</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lvl="2" indent="0">
              <a:buNone/>
            </a:pPr>
            <a:r>
              <a:rPr lang="en-US" sz="2800" dirty="0"/>
              <a:t>Who Can Apply?</a:t>
            </a:r>
          </a:p>
          <a:p>
            <a:pPr marL="0" lvl="2" indent="0">
              <a:buNone/>
            </a:pPr>
            <a:endParaRPr lang="en-US" sz="2800" dirty="0"/>
          </a:p>
          <a:p>
            <a:pPr marL="0" lvl="2" indent="0">
              <a:buNone/>
            </a:pPr>
            <a:r>
              <a:rPr lang="en-US" sz="2800" b="1" u="sng" dirty="0"/>
              <a:t>Any</a:t>
            </a:r>
            <a:r>
              <a:rPr lang="en-US" sz="2800" dirty="0"/>
              <a:t> BC student organization or BC office or staff can seek funds </a:t>
            </a:r>
            <a:r>
              <a:rPr lang="en-US" sz="2800" b="1" dirty="0"/>
              <a:t>for co-curricular and extracurricular activities for BC students</a:t>
            </a:r>
            <a:r>
              <a:rPr lang="en-US" sz="2800" dirty="0"/>
              <a:t>.</a:t>
            </a:r>
          </a:p>
          <a:p>
            <a:r>
              <a:rPr lang="en-US" dirty="0"/>
              <a:t>Funds are for the benefit of BC student </a:t>
            </a:r>
            <a:r>
              <a:rPr lang="en-US" b="1" dirty="0"/>
              <a:t>co-curricular and extracurricular activities</a:t>
            </a:r>
            <a:r>
              <a:rPr lang="en-US" dirty="0"/>
              <a:t>.</a:t>
            </a:r>
          </a:p>
          <a:p>
            <a:r>
              <a:rPr lang="en-US" dirty="0"/>
              <a:t>Funds can be used to cover yearly costs, startup costs and one-time asks (a specific event or equipment ask).</a:t>
            </a:r>
          </a:p>
          <a:p>
            <a:r>
              <a:rPr lang="en-US" dirty="0"/>
              <a:t>Funds are not to be used for activities that are curricular in nature. </a:t>
            </a:r>
          </a:p>
          <a:p>
            <a:pPr marL="0" lvl="2" indent="0">
              <a:buNone/>
            </a:pPr>
            <a:endParaRPr lang="en-US" sz="2800" dirty="0"/>
          </a:p>
        </p:txBody>
      </p:sp>
    </p:spTree>
    <p:extLst>
      <p:ext uri="{BB962C8B-B14F-4D97-AF65-F5344CB8AC3E}">
        <p14:creationId xmlns:p14="http://schemas.microsoft.com/office/powerpoint/2010/main" val="1863066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Compliance - Slide 1</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lnSpcReduction="10000"/>
          </a:bodyPr>
          <a:lstStyle/>
          <a:p>
            <a:pPr marL="0" indent="0">
              <a:buNone/>
            </a:pPr>
            <a:r>
              <a:rPr lang="en-US" dirty="0"/>
              <a:t>Goal with compliance information is to make sure S&amp;A funds are spent correctly.</a:t>
            </a:r>
          </a:p>
          <a:p>
            <a:r>
              <a:rPr lang="en-US" b="1" dirty="0"/>
              <a:t>Compliance Documents (Found on website)</a:t>
            </a:r>
          </a:p>
          <a:p>
            <a:pPr lvl="1"/>
            <a:r>
              <a:rPr lang="en-US" b="1" dirty="0"/>
              <a:t>Service and Activities (S+A Use) Compliance and Guidance Document</a:t>
            </a:r>
          </a:p>
          <a:p>
            <a:pPr lvl="1"/>
            <a:r>
              <a:rPr lang="en-US" b="1" dirty="0"/>
              <a:t>Killian Document</a:t>
            </a:r>
          </a:p>
          <a:p>
            <a:pPr lvl="1"/>
            <a:r>
              <a:rPr lang="en-US" b="1" dirty="0"/>
              <a:t>RCWs Pertaining to S&amp;A</a:t>
            </a:r>
          </a:p>
          <a:p>
            <a:pPr lvl="1"/>
            <a:r>
              <a:rPr lang="en-US" b="1" dirty="0"/>
              <a:t>ASG Financial Code</a:t>
            </a:r>
          </a:p>
          <a:p>
            <a:pPr lvl="1"/>
            <a:r>
              <a:rPr lang="en-US" b="1" dirty="0"/>
              <a:t>S&amp;A Guidance Related to Religious and Political Activities</a:t>
            </a:r>
          </a:p>
          <a:p>
            <a:pPr marL="0" indent="0">
              <a:buNone/>
            </a:pPr>
            <a:r>
              <a:rPr lang="en-US" dirty="0"/>
              <a:t>The following section covers common compliance areas to review.  </a:t>
            </a:r>
          </a:p>
          <a:p>
            <a:pPr marL="0" indent="0">
              <a:buNone/>
            </a:pPr>
            <a:r>
              <a:rPr lang="en-US" dirty="0"/>
              <a:t>After the following section, there are compliance examples to review.</a:t>
            </a:r>
          </a:p>
          <a:p>
            <a:pPr marL="0" indent="0">
              <a:buNone/>
            </a:pPr>
            <a:endParaRPr lang="en-US" dirty="0"/>
          </a:p>
        </p:txBody>
      </p:sp>
    </p:spTree>
    <p:extLst>
      <p:ext uri="{BB962C8B-B14F-4D97-AF65-F5344CB8AC3E}">
        <p14:creationId xmlns:p14="http://schemas.microsoft.com/office/powerpoint/2010/main" val="1137997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2</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lnSpcReduction="10000"/>
          </a:bodyPr>
          <a:lstStyle/>
          <a:p>
            <a:pPr lvl="0" fontAlgn="base"/>
            <a:r>
              <a:rPr lang="en-US" dirty="0"/>
              <a:t>S+A funds are not curricular in nature.  They are for </a:t>
            </a:r>
            <a:r>
              <a:rPr lang="en-US" b="1" dirty="0"/>
              <a:t>co-curricular</a:t>
            </a:r>
            <a:r>
              <a:rPr lang="en-US" dirty="0"/>
              <a:t> or </a:t>
            </a:r>
            <a:r>
              <a:rPr lang="en-US" b="1" dirty="0"/>
              <a:t>extracurricular</a:t>
            </a:r>
            <a:r>
              <a:rPr lang="en-US" dirty="0"/>
              <a:t> involvement (Killian, </a:t>
            </a:r>
            <a:r>
              <a:rPr lang="en-US" dirty="0" err="1"/>
              <a:t>pg</a:t>
            </a:r>
            <a:r>
              <a:rPr lang="en-US" dirty="0"/>
              <a:t> 2).  A class cannot be required for an experience that is funded by S+A and S+A funds cannot be used for curriculum needs.</a:t>
            </a:r>
          </a:p>
          <a:p>
            <a:pPr marL="0" indent="0">
              <a:buNone/>
            </a:pPr>
            <a:endParaRPr lang="en-US" dirty="0"/>
          </a:p>
          <a:p>
            <a:r>
              <a:rPr lang="en-US" b="1" dirty="0"/>
              <a:t>Extracurricular activity</a:t>
            </a:r>
            <a:r>
              <a:rPr lang="en-US" dirty="0"/>
              <a:t> is defined in the ASG Financial Code as:</a:t>
            </a:r>
          </a:p>
          <a:p>
            <a:pPr marL="0" indent="0">
              <a:buNone/>
            </a:pPr>
            <a:r>
              <a:rPr lang="en-US" dirty="0"/>
              <a:t>“Any student activity which is available to any BC student, AND for which a student is not required to enroll in a course in order to participate. Students do not receive academic credits for participating in these activities. Students may earn extra credit at faculty discretion, but participation is open to all students.”</a:t>
            </a:r>
          </a:p>
          <a:p>
            <a:pPr marL="0" indent="0">
              <a:buNone/>
            </a:pPr>
            <a:endParaRPr lang="en-US" dirty="0"/>
          </a:p>
        </p:txBody>
      </p:sp>
    </p:spTree>
    <p:extLst>
      <p:ext uri="{BB962C8B-B14F-4D97-AF65-F5344CB8AC3E}">
        <p14:creationId xmlns:p14="http://schemas.microsoft.com/office/powerpoint/2010/main" val="3674750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 Slide 3</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fontScale="92500" lnSpcReduction="10000"/>
          </a:bodyPr>
          <a:lstStyle/>
          <a:p>
            <a:pPr fontAlgn="base"/>
            <a:r>
              <a:rPr lang="en-US" dirty="0"/>
              <a:t>S+A funds are not curricular in nature.  They are for </a:t>
            </a:r>
            <a:r>
              <a:rPr lang="en-US" b="1" dirty="0"/>
              <a:t>co-curricular</a:t>
            </a:r>
            <a:r>
              <a:rPr lang="en-US" dirty="0"/>
              <a:t> or </a:t>
            </a:r>
            <a:r>
              <a:rPr lang="en-US" b="1" dirty="0"/>
              <a:t>extracurricular</a:t>
            </a:r>
            <a:r>
              <a:rPr lang="en-US" dirty="0"/>
              <a:t> involvement (Killian, </a:t>
            </a:r>
            <a:r>
              <a:rPr lang="en-US" dirty="0" err="1"/>
              <a:t>pg</a:t>
            </a:r>
            <a:r>
              <a:rPr lang="en-US" dirty="0"/>
              <a:t> 2).  A class (including independent study, online courses, etc.) cannot be required for an experience that is funded by S+A and S+A funds cannot be used for curriculum needs.</a:t>
            </a:r>
          </a:p>
          <a:p>
            <a:pPr marL="0" indent="0">
              <a:buNone/>
            </a:pPr>
            <a:endParaRPr lang="en-US" dirty="0"/>
          </a:p>
          <a:p>
            <a:r>
              <a:rPr lang="en-US" b="1" dirty="0"/>
              <a:t>Co-curricular activity</a:t>
            </a:r>
            <a:r>
              <a:rPr lang="en-US" dirty="0"/>
              <a:t> is defined in the ASG Financial Code as:</a:t>
            </a:r>
          </a:p>
          <a:p>
            <a:pPr marL="0" indent="0">
              <a:buNone/>
            </a:pPr>
            <a:r>
              <a:rPr lang="en-US" dirty="0"/>
              <a:t>“Any student activity which may offer an enriched academic experience that may complement credit course offerings, and is open to all BC students. BC Students do not receive academic credits for participating in these activities. Students may earn extra credit at faculty discretion, but participation is open to all students.”</a:t>
            </a:r>
          </a:p>
          <a:p>
            <a:pPr marL="0" indent="0">
              <a:buNone/>
            </a:pPr>
            <a:endParaRPr lang="en-US" dirty="0"/>
          </a:p>
        </p:txBody>
      </p:sp>
    </p:spTree>
    <p:extLst>
      <p:ext uri="{BB962C8B-B14F-4D97-AF65-F5344CB8AC3E}">
        <p14:creationId xmlns:p14="http://schemas.microsoft.com/office/powerpoint/2010/main" val="336790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1EB9-47A9-4912-8C0F-D124A97F0A52}"/>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2B08C33E-A845-43AA-996B-1C19BB794ADD}"/>
              </a:ext>
            </a:extLst>
          </p:cNvPr>
          <p:cNvSpPr>
            <a:spLocks noGrp="1"/>
          </p:cNvSpPr>
          <p:nvPr>
            <p:ph idx="1"/>
          </p:nvPr>
        </p:nvSpPr>
        <p:spPr/>
        <p:txBody>
          <a:bodyPr>
            <a:normAutofit/>
          </a:bodyPr>
          <a:lstStyle/>
          <a:p>
            <a:r>
              <a:rPr lang="en-US" dirty="0"/>
              <a:t>What’s Found On-line</a:t>
            </a:r>
          </a:p>
          <a:p>
            <a:r>
              <a:rPr lang="en-US" dirty="0"/>
              <a:t>S&amp;A Process Timeline</a:t>
            </a:r>
          </a:p>
          <a:p>
            <a:r>
              <a:rPr lang="en-US" dirty="0"/>
              <a:t>Who Reviews and Approves Funding</a:t>
            </a:r>
          </a:p>
          <a:p>
            <a:r>
              <a:rPr lang="en-US" dirty="0"/>
              <a:t>S&amp;A Application</a:t>
            </a:r>
          </a:p>
          <a:p>
            <a:r>
              <a:rPr lang="en-US" dirty="0"/>
              <a:t>Criteria to Apply</a:t>
            </a:r>
          </a:p>
          <a:p>
            <a:r>
              <a:rPr lang="en-US" dirty="0"/>
              <a:t>Compliance</a:t>
            </a:r>
          </a:p>
          <a:p>
            <a:r>
              <a:rPr lang="en-US" dirty="0"/>
              <a:t>Examples</a:t>
            </a:r>
          </a:p>
          <a:p>
            <a:r>
              <a:rPr lang="en-US" dirty="0"/>
              <a:t>Final Thoughts</a:t>
            </a:r>
          </a:p>
          <a:p>
            <a:endParaRPr lang="en-US" dirty="0"/>
          </a:p>
        </p:txBody>
      </p:sp>
    </p:spTree>
    <p:extLst>
      <p:ext uri="{BB962C8B-B14F-4D97-AF65-F5344CB8AC3E}">
        <p14:creationId xmlns:p14="http://schemas.microsoft.com/office/powerpoint/2010/main" val="2010637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 Slide 4</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fontScale="92500" lnSpcReduction="20000"/>
          </a:bodyPr>
          <a:lstStyle/>
          <a:p>
            <a:pPr lvl="0" fontAlgn="base"/>
            <a:r>
              <a:rPr lang="en-US" dirty="0"/>
              <a:t>S+A funds are not curricular in nature.  They are for </a:t>
            </a:r>
            <a:r>
              <a:rPr lang="en-US" b="1" dirty="0"/>
              <a:t>co-curricular</a:t>
            </a:r>
            <a:r>
              <a:rPr lang="en-US" dirty="0"/>
              <a:t> or </a:t>
            </a:r>
            <a:r>
              <a:rPr lang="en-US" b="1" dirty="0"/>
              <a:t>extracurricular</a:t>
            </a:r>
            <a:r>
              <a:rPr lang="en-US" dirty="0"/>
              <a:t> involvement (Killian, </a:t>
            </a:r>
            <a:r>
              <a:rPr lang="en-US" dirty="0" err="1"/>
              <a:t>pg</a:t>
            </a:r>
            <a:r>
              <a:rPr lang="en-US" dirty="0"/>
              <a:t> 2).  A class cannot be required for an experience that is funded by S+A and S+A funds cannot be used for curriculum needs.</a:t>
            </a:r>
          </a:p>
          <a:p>
            <a:pPr marL="0" indent="0">
              <a:buNone/>
            </a:pPr>
            <a:endParaRPr lang="en-US" dirty="0"/>
          </a:p>
          <a:p>
            <a:r>
              <a:rPr lang="en-US" dirty="0"/>
              <a:t>“A curricular activity is an activity that is assigned as part of a course of curriculum and is restricted to students who are enrolled in a particular class or program of study. Students earn academic credit for these activities. As defined in Services and Activities (S+A) Fee Use – Compliance and Guidance Document: “S&amp;A funds are not curricular in nature. They are for </a:t>
            </a:r>
            <a:r>
              <a:rPr lang="en-US" b="1" dirty="0"/>
              <a:t>co-curricular</a:t>
            </a:r>
            <a:r>
              <a:rPr lang="en-US" dirty="0"/>
              <a:t> or </a:t>
            </a:r>
            <a:r>
              <a:rPr lang="en-US" b="1" dirty="0"/>
              <a:t>extracurricular</a:t>
            </a:r>
            <a:r>
              <a:rPr lang="en-US" dirty="0"/>
              <a:t> involvement (Killian, </a:t>
            </a:r>
            <a:r>
              <a:rPr lang="en-US" dirty="0" err="1"/>
              <a:t>pg</a:t>
            </a:r>
            <a:r>
              <a:rPr lang="en-US" dirty="0"/>
              <a:t> 2). A class cannot be required for an experience that is funded by S&amp;A and S&amp;A funds cannot be used for curriculum needs.”</a:t>
            </a:r>
          </a:p>
        </p:txBody>
      </p:sp>
    </p:spTree>
    <p:extLst>
      <p:ext uri="{BB962C8B-B14F-4D97-AF65-F5344CB8AC3E}">
        <p14:creationId xmlns:p14="http://schemas.microsoft.com/office/powerpoint/2010/main" val="1730442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 Slide 5</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fontAlgn="base"/>
            <a:r>
              <a:rPr lang="en-US" dirty="0"/>
              <a:t>S+A funds should not be used for items that could be “considered part of the fundamental educational objective of, and basic services provided by the college.” (Killian, </a:t>
            </a:r>
            <a:r>
              <a:rPr lang="en-US" dirty="0" err="1"/>
              <a:t>pg</a:t>
            </a:r>
            <a:r>
              <a:rPr lang="en-US" dirty="0"/>
              <a:t> 5).  If a service is viewed as a </a:t>
            </a:r>
            <a:r>
              <a:rPr lang="en-US" b="1" dirty="0"/>
              <a:t>basic operational service</a:t>
            </a:r>
            <a:r>
              <a:rPr lang="en-US" dirty="0"/>
              <a:t> of the college or department, the item should not be funded through the S+A process.  </a:t>
            </a:r>
          </a:p>
          <a:p>
            <a:pPr marL="0" indent="0">
              <a:buNone/>
            </a:pPr>
            <a:endParaRPr lang="en-US" dirty="0"/>
          </a:p>
          <a:p>
            <a:pPr marL="0" indent="0">
              <a:buNone/>
            </a:pPr>
            <a:r>
              <a:rPr lang="en-US" b="1" dirty="0"/>
              <a:t>Basic operational services or part of fundamental educational objective can be seen as a gray area that will be up to the committee to determine.  Is the request value added or requested by students beyond the normal college services?</a:t>
            </a:r>
          </a:p>
        </p:txBody>
      </p:sp>
    </p:spTree>
    <p:extLst>
      <p:ext uri="{BB962C8B-B14F-4D97-AF65-F5344CB8AC3E}">
        <p14:creationId xmlns:p14="http://schemas.microsoft.com/office/powerpoint/2010/main" val="3882911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6</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S+A fund use should be proportional to the extracurricular or co-curricular use. </a:t>
            </a:r>
          </a:p>
          <a:p>
            <a:pPr lvl="0"/>
            <a:endParaRPr lang="en-US" dirty="0"/>
          </a:p>
          <a:p>
            <a:pPr marL="0" lvl="0" indent="0">
              <a:buNone/>
            </a:pPr>
            <a:r>
              <a:rPr lang="en-US" b="1" dirty="0"/>
              <a:t>An example of proportional funding would be the funding of a renovation project where the space is used for both institutional and student extracurricular/co-curricular uses.  If funds were being spent to upgrade the space, the percentage of the total project cost funded by S+A funds should not exceed the percentage of time that the extracurricular/co-curricular events use the space.  </a:t>
            </a:r>
          </a:p>
          <a:p>
            <a:pPr marL="0" indent="0">
              <a:buNone/>
            </a:pPr>
            <a:endParaRPr lang="en-US" dirty="0"/>
          </a:p>
        </p:txBody>
      </p:sp>
    </p:spTree>
    <p:extLst>
      <p:ext uri="{BB962C8B-B14F-4D97-AF65-F5344CB8AC3E}">
        <p14:creationId xmlns:p14="http://schemas.microsoft.com/office/powerpoint/2010/main" val="1744259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7</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If audited, one will need to clearly show how S+A funds were used for co-curricular and extracurricular purchases and not for curricular or institutional uses.</a:t>
            </a:r>
          </a:p>
          <a:p>
            <a:pPr lvl="0"/>
            <a:endParaRPr lang="en-US" dirty="0"/>
          </a:p>
          <a:p>
            <a:pPr lvl="0"/>
            <a:endParaRPr lang="en-US" dirty="0"/>
          </a:p>
          <a:p>
            <a:pPr marL="0" lvl="0" indent="0">
              <a:buNone/>
            </a:pPr>
            <a:r>
              <a:rPr lang="en-US" b="1" dirty="0"/>
              <a:t>At the end of the fiscal year, S&amp;A fund use will be reviewed by the campus.</a:t>
            </a:r>
          </a:p>
          <a:p>
            <a:pPr marL="0" indent="0">
              <a:buNone/>
            </a:pPr>
            <a:endParaRPr lang="en-US" dirty="0"/>
          </a:p>
        </p:txBody>
      </p:sp>
    </p:spTree>
    <p:extLst>
      <p:ext uri="{BB962C8B-B14F-4D97-AF65-F5344CB8AC3E}">
        <p14:creationId xmlns:p14="http://schemas.microsoft.com/office/powerpoint/2010/main" val="1210378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8</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fontAlgn="base"/>
            <a:r>
              <a:rPr lang="en-US" dirty="0"/>
              <a:t>When S&amp;A funds are used as “seed money” (i.e. money used to start a new program that complies with S+A funds use), all resulting revenues from the event/service are considered to have been co-mingled with state funds and therefore fall under college and state spending restrictions pertaining to public funds. (Killian, pg. 6).</a:t>
            </a:r>
          </a:p>
          <a:p>
            <a:pPr marL="0" indent="0">
              <a:buNone/>
            </a:pPr>
            <a:endParaRPr lang="en-US" dirty="0"/>
          </a:p>
        </p:txBody>
      </p:sp>
    </p:spTree>
    <p:extLst>
      <p:ext uri="{BB962C8B-B14F-4D97-AF65-F5344CB8AC3E}">
        <p14:creationId xmlns:p14="http://schemas.microsoft.com/office/powerpoint/2010/main" val="26873750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9</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fontScale="92500" lnSpcReduction="10000"/>
          </a:bodyPr>
          <a:lstStyle/>
          <a:p>
            <a:pPr lvl="0" fontAlgn="base"/>
            <a:r>
              <a:rPr lang="en-US" dirty="0"/>
              <a:t>S+A funds may only be used as specified by the approved funding request.  If funds are not used during the approved funding window, the funds will be returned.  Unused funds do not roll over into the subsequent fiscal year unless approved by the S&amp;A committee.</a:t>
            </a:r>
          </a:p>
          <a:p>
            <a:pPr lvl="0" fontAlgn="base"/>
            <a:endParaRPr lang="en-US" dirty="0"/>
          </a:p>
          <a:p>
            <a:pPr marL="0" lvl="0" indent="0" fontAlgn="base">
              <a:buNone/>
            </a:pPr>
            <a:r>
              <a:rPr lang="en-US" b="1" dirty="0"/>
              <a:t>The committee is approving your specific ask and budget for a specific year of use.  If funds are leftover at the end of the fiscal year, you could not use in the next budget cycle without getting clearance to reallocate the funds for a different purpose.</a:t>
            </a:r>
          </a:p>
          <a:p>
            <a:pPr marL="0" lvl="0" indent="0" fontAlgn="base">
              <a:buNone/>
            </a:pPr>
            <a:endParaRPr lang="en-US" b="1" dirty="0"/>
          </a:p>
          <a:p>
            <a:pPr marL="0" indent="0" fontAlgn="base">
              <a:buNone/>
            </a:pPr>
            <a:r>
              <a:rPr lang="en-US" b="1" dirty="0"/>
              <a:t>Rollover funds must be approved by the S&amp;A Committee.</a:t>
            </a:r>
            <a:endParaRPr lang="en-US" b="1" dirty="0">
              <a:cs typeface="Calibri"/>
            </a:endParaRPr>
          </a:p>
          <a:p>
            <a:pPr marL="0" indent="0">
              <a:buNone/>
            </a:pPr>
            <a:endParaRPr lang="en-US" dirty="0"/>
          </a:p>
        </p:txBody>
      </p:sp>
    </p:spTree>
    <p:extLst>
      <p:ext uri="{BB962C8B-B14F-4D97-AF65-F5344CB8AC3E}">
        <p14:creationId xmlns:p14="http://schemas.microsoft.com/office/powerpoint/2010/main" val="2406578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 Slide 10</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Associated Student Government (ASG) funds are S+A funds (Killian, pg. 1) and must adhere to this document, the Killian document, applicable RCWs, campus procedures and policies.</a:t>
            </a:r>
          </a:p>
          <a:p>
            <a:pPr lvl="0"/>
            <a:endParaRPr lang="en-US" dirty="0"/>
          </a:p>
          <a:p>
            <a:pPr lvl="0"/>
            <a:r>
              <a:rPr lang="en-US" b="1" dirty="0"/>
              <a:t>Key Point – If you are turned down for S&amp;A Funds due to compliance issues, you can’t ask ASG to fund the same request.  They are bound by the same guidelines.</a:t>
            </a:r>
          </a:p>
          <a:p>
            <a:pPr marL="0" lvl="0" indent="0">
              <a:buNone/>
            </a:pPr>
            <a:endParaRPr lang="en-US" dirty="0"/>
          </a:p>
        </p:txBody>
      </p:sp>
    </p:spTree>
    <p:extLst>
      <p:ext uri="{BB962C8B-B14F-4D97-AF65-F5344CB8AC3E}">
        <p14:creationId xmlns:p14="http://schemas.microsoft.com/office/powerpoint/2010/main" val="1548167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11</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S&amp;A funds cannot be spent on outreach or recruitment activities to non-students (Killian, pg. 6).</a:t>
            </a:r>
          </a:p>
          <a:p>
            <a:pPr lvl="0"/>
            <a:endParaRPr lang="en-US" dirty="0"/>
          </a:p>
          <a:p>
            <a:pPr marL="0" lvl="0" indent="0">
              <a:buNone/>
            </a:pPr>
            <a:endParaRPr lang="en-US" dirty="0"/>
          </a:p>
          <a:p>
            <a:pPr marL="0" indent="0">
              <a:buNone/>
            </a:pPr>
            <a:r>
              <a:rPr lang="en-US" b="1" dirty="0"/>
              <a:t>S&amp;A funds must be spent on current students- not future students.</a:t>
            </a:r>
          </a:p>
          <a:p>
            <a:pPr marL="0" lvl="0" indent="0">
              <a:buNone/>
            </a:pPr>
            <a:endParaRPr lang="en-US" dirty="0"/>
          </a:p>
          <a:p>
            <a:pPr lvl="0"/>
            <a:endParaRPr lang="en-US" dirty="0"/>
          </a:p>
          <a:p>
            <a:pPr lvl="0"/>
            <a:endParaRPr lang="en-US" dirty="0"/>
          </a:p>
          <a:p>
            <a:pPr marL="0" lvl="0" indent="0">
              <a:buNone/>
            </a:pPr>
            <a:endParaRPr lang="en-US" dirty="0"/>
          </a:p>
        </p:txBody>
      </p:sp>
    </p:spTree>
    <p:extLst>
      <p:ext uri="{BB962C8B-B14F-4D97-AF65-F5344CB8AC3E}">
        <p14:creationId xmlns:p14="http://schemas.microsoft.com/office/powerpoint/2010/main" val="15655538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12</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S+A funds can be used for student employment if the employment meets all other criteria guiding S+A fund use.</a:t>
            </a:r>
          </a:p>
          <a:p>
            <a:pPr marL="0" lvl="0" indent="0">
              <a:buNone/>
            </a:pPr>
            <a:endParaRPr lang="en-US" dirty="0"/>
          </a:p>
          <a:p>
            <a:pPr lvl="0"/>
            <a:endParaRPr lang="en-US" dirty="0"/>
          </a:p>
          <a:p>
            <a:pPr marL="0" lvl="0" indent="0">
              <a:buNone/>
            </a:pPr>
            <a:endParaRPr lang="en-US" dirty="0"/>
          </a:p>
        </p:txBody>
      </p:sp>
    </p:spTree>
    <p:extLst>
      <p:ext uri="{BB962C8B-B14F-4D97-AF65-F5344CB8AC3E}">
        <p14:creationId xmlns:p14="http://schemas.microsoft.com/office/powerpoint/2010/main" val="1799063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13</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fontScale="77500" lnSpcReduction="20000"/>
          </a:bodyPr>
          <a:lstStyle/>
          <a:p>
            <a:pPr marL="0" lvl="0" indent="0">
              <a:buNone/>
            </a:pPr>
            <a:r>
              <a:rPr lang="en-US" dirty="0"/>
              <a:t>Religious activity funding and political campaign funding:</a:t>
            </a:r>
          </a:p>
          <a:p>
            <a:pPr lvl="0"/>
            <a:endParaRPr lang="en-US" dirty="0"/>
          </a:p>
          <a:p>
            <a:pPr marL="0" lvl="0" indent="0">
              <a:buNone/>
            </a:pPr>
            <a:r>
              <a:rPr lang="en-US" dirty="0"/>
              <a:t>The ASG Funding Request contains the following statement:</a:t>
            </a:r>
          </a:p>
          <a:p>
            <a:pPr lvl="1"/>
            <a:r>
              <a:rPr lang="en-US" sz="2800" dirty="0"/>
              <a:t>“ASG does not fund the following: any student organization/project that is in violation of the ASG Bylaws; direct religious worship, exercise or instruction, or the promotion of non-secular beliefs; campaign contributions (under no circumstance may public funds be used as a gift or campaign contribution to any elected official or employee of a public agency).”</a:t>
            </a:r>
          </a:p>
          <a:p>
            <a:pPr marL="0" lvl="0" indent="0">
              <a:buNone/>
            </a:pPr>
            <a:r>
              <a:rPr lang="en-US" dirty="0"/>
              <a:t> </a:t>
            </a:r>
          </a:p>
          <a:p>
            <a:pPr marL="0" lvl="0" indent="0">
              <a:buNone/>
            </a:pPr>
            <a:r>
              <a:rPr lang="en-US" dirty="0"/>
              <a:t>Additionally, RCW 42.17.550 prohibits the use of public funds to finance political campaigns.</a:t>
            </a:r>
          </a:p>
          <a:p>
            <a:pPr lvl="1"/>
            <a:r>
              <a:rPr lang="en-US" sz="2800" dirty="0"/>
              <a:t>The Washington State Constitution provides the following:</a:t>
            </a:r>
          </a:p>
          <a:p>
            <a:pPr lvl="1"/>
            <a:r>
              <a:rPr lang="en-US" sz="2800" dirty="0"/>
              <a:t>“No public money or property shall be appropriated for or applied to any religious worship, exercise or instruction or the support of any religious establishment…”</a:t>
            </a:r>
          </a:p>
          <a:p>
            <a:pPr lvl="0"/>
            <a:endParaRPr lang="en-US" dirty="0"/>
          </a:p>
          <a:p>
            <a:pPr lvl="0"/>
            <a:endParaRPr lang="en-US" dirty="0"/>
          </a:p>
          <a:p>
            <a:pPr lvl="0"/>
            <a:endParaRPr lang="en-US" dirty="0"/>
          </a:p>
          <a:p>
            <a:pPr marL="0" lvl="0" indent="0">
              <a:buNone/>
            </a:pPr>
            <a:endParaRPr lang="en-US" dirty="0"/>
          </a:p>
        </p:txBody>
      </p:sp>
    </p:spTree>
    <p:extLst>
      <p:ext uri="{BB962C8B-B14F-4D97-AF65-F5344CB8AC3E}">
        <p14:creationId xmlns:p14="http://schemas.microsoft.com/office/powerpoint/2010/main" val="2700404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What’s Found On-line?</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lnSpcReduction="10000"/>
          </a:bodyPr>
          <a:lstStyle/>
          <a:p>
            <a:r>
              <a:rPr lang="en-US" b="1" dirty="0"/>
              <a:t>Instructions</a:t>
            </a:r>
          </a:p>
          <a:p>
            <a:r>
              <a:rPr lang="en-US" b="1" dirty="0"/>
              <a:t>Timeline</a:t>
            </a:r>
          </a:p>
          <a:p>
            <a:r>
              <a:rPr lang="en-US" b="1" dirty="0"/>
              <a:t>Application Packet</a:t>
            </a:r>
            <a:endParaRPr lang="en-US" b="1" dirty="0">
              <a:cs typeface="Calibri"/>
            </a:endParaRPr>
          </a:p>
          <a:p>
            <a:r>
              <a:rPr lang="en-US" b="1" dirty="0"/>
              <a:t>Training Information</a:t>
            </a:r>
          </a:p>
          <a:p>
            <a:r>
              <a:rPr lang="en-US" b="1" dirty="0"/>
              <a:t>Compliance Documents</a:t>
            </a:r>
          </a:p>
          <a:p>
            <a:pPr marL="0" indent="0">
              <a:buNone/>
            </a:pPr>
            <a:endParaRPr lang="en-US" b="1" dirty="0"/>
          </a:p>
          <a:p>
            <a:pPr marL="0" indent="0">
              <a:buNone/>
            </a:pPr>
            <a:r>
              <a:rPr lang="en-US" b="1" dirty="0"/>
              <a:t>Go to Student Engagement’s Website and click on:</a:t>
            </a:r>
            <a:endParaRPr lang="en-US" b="1" dirty="0">
              <a:cs typeface="Calibri"/>
            </a:endParaRPr>
          </a:p>
          <a:p>
            <a:pPr marL="0" indent="0">
              <a:buNone/>
            </a:pPr>
            <a:r>
              <a:rPr lang="en-US" dirty="0">
                <a:hlinkClick r:id="rId2"/>
              </a:rPr>
              <a:t>How Your Fees are Spent :: Office of Student Engagement (bellevuecollege.edu)</a:t>
            </a:r>
            <a:endParaRPr lang="en-US" b="1" dirty="0"/>
          </a:p>
          <a:p>
            <a:pPr marL="457200" lvl="1" indent="0">
              <a:buNone/>
            </a:pPr>
            <a:endParaRPr lang="en-US" b="1" dirty="0"/>
          </a:p>
          <a:p>
            <a:pPr marL="914400" lvl="2" indent="0">
              <a:buNone/>
            </a:pPr>
            <a:endParaRPr lang="en-US" dirty="0"/>
          </a:p>
        </p:txBody>
      </p:sp>
    </p:spTree>
    <p:extLst>
      <p:ext uri="{BB962C8B-B14F-4D97-AF65-F5344CB8AC3E}">
        <p14:creationId xmlns:p14="http://schemas.microsoft.com/office/powerpoint/2010/main" val="2729700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Slide 14</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Autofit/>
          </a:bodyPr>
          <a:lstStyle/>
          <a:p>
            <a:pPr marL="0" lvl="0" indent="0">
              <a:buNone/>
            </a:pPr>
            <a:r>
              <a:rPr lang="en-US" sz="2000" dirty="0"/>
              <a:t>Religious activity funding and political campaign funding:</a:t>
            </a:r>
          </a:p>
          <a:p>
            <a:pPr lvl="0"/>
            <a:endParaRPr lang="en-US" sz="1000" dirty="0"/>
          </a:p>
          <a:p>
            <a:pPr marL="0" lvl="0" indent="0">
              <a:buNone/>
            </a:pPr>
            <a:r>
              <a:rPr lang="en-US" sz="2000" dirty="0"/>
              <a:t>While “worship” is not defined specifically, Washington courts have framed it as conduct that manifests a devotion to religion or religious principles in thought, feeling and belief. Religious instruction is that category of instruction that resembles worship and manifests a devotion to religion and religious principles in thought, feeling, belief, and conduct, i.e. instruction that is devotional in nature and designed to induce faith and belief in the student.</a:t>
            </a:r>
          </a:p>
          <a:p>
            <a:pPr marL="0" lvl="0" indent="0">
              <a:buNone/>
            </a:pPr>
            <a:endParaRPr lang="en-US" sz="1000" dirty="0"/>
          </a:p>
          <a:p>
            <a:pPr marL="0" lvl="0" indent="0">
              <a:buNone/>
            </a:pPr>
            <a:r>
              <a:rPr lang="en-US" sz="2000" dirty="0"/>
              <a:t>In evaluating requests for funding, the S&amp;A Committee should follow a view-point neutral process of review that applies equally to all student groups. Student organizations that are political or religious in nature may still receive S&amp;A funds. The funds must be distributed in a manner that is viewpoint-neutral and exposes students to a wide array of perspectives and cannot be a vehicle for the promotion of one particular political, social, economic, or religious viewpoint. Such funding must also comply with the legal prohibitions against funding political campaigns or direct religious worship, exercise, or instruction. </a:t>
            </a:r>
          </a:p>
          <a:p>
            <a:pPr marL="0" lvl="0" indent="0">
              <a:buNone/>
            </a:pPr>
            <a:endParaRPr lang="en-US" sz="2000" dirty="0"/>
          </a:p>
        </p:txBody>
      </p:sp>
    </p:spTree>
    <p:extLst>
      <p:ext uri="{BB962C8B-B14F-4D97-AF65-F5344CB8AC3E}">
        <p14:creationId xmlns:p14="http://schemas.microsoft.com/office/powerpoint/2010/main" val="23965087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Compliance – Reminders</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lvl="0"/>
            <a:r>
              <a:rPr lang="en-US" dirty="0"/>
              <a:t>The compliance of an S&amp;A application does not guarantee that the committee will fund the ask.</a:t>
            </a:r>
          </a:p>
          <a:p>
            <a:pPr lvl="0"/>
            <a:r>
              <a:rPr lang="en-US" dirty="0"/>
              <a:t>Funding is not guaranteed from year to year.</a:t>
            </a:r>
          </a:p>
          <a:p>
            <a:pPr lvl="0"/>
            <a:r>
              <a:rPr lang="en-US" dirty="0"/>
              <a:t>Requests to rollover funds are not guaranteed.</a:t>
            </a:r>
          </a:p>
          <a:p>
            <a:pPr marL="0" lvl="0" indent="0">
              <a:buNone/>
            </a:pPr>
            <a:endParaRPr lang="en-US" dirty="0"/>
          </a:p>
        </p:txBody>
      </p:sp>
    </p:spTree>
    <p:extLst>
      <p:ext uri="{BB962C8B-B14F-4D97-AF65-F5344CB8AC3E}">
        <p14:creationId xmlns:p14="http://schemas.microsoft.com/office/powerpoint/2010/main" val="326861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Examples</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lnSpcReduction="10000"/>
          </a:bodyPr>
          <a:lstStyle/>
          <a:p>
            <a:pPr marL="0" indent="0">
              <a:buNone/>
            </a:pPr>
            <a:r>
              <a:rPr lang="en-US" b="1" dirty="0"/>
              <a:t>Please note that the following examples are meant to help applicants think about compliance.  Ultimately, the determination of whether a S&amp;A application is compliant and/or funded resides with the S&amp;A committee.</a:t>
            </a:r>
          </a:p>
          <a:p>
            <a:pPr marL="0" indent="0">
              <a:buNone/>
            </a:pPr>
            <a:endParaRPr lang="en-US" b="1" dirty="0"/>
          </a:p>
          <a:p>
            <a:pPr marL="0" indent="0">
              <a:buNone/>
            </a:pPr>
            <a:r>
              <a:rPr lang="en-US" b="1" dirty="0"/>
              <a:t>Reminder:</a:t>
            </a:r>
          </a:p>
          <a:p>
            <a:pPr lvl="0"/>
            <a:r>
              <a:rPr lang="en-US" dirty="0"/>
              <a:t>The compliance of an S&amp;A application does not guarantee that the committee will fund the ask.</a:t>
            </a:r>
          </a:p>
          <a:p>
            <a:pPr lvl="0"/>
            <a:r>
              <a:rPr lang="en-US" dirty="0"/>
              <a:t>Funding is not guaranteed from year to year.</a:t>
            </a:r>
          </a:p>
          <a:p>
            <a:pPr lvl="0"/>
            <a:r>
              <a:rPr lang="en-US" dirty="0"/>
              <a:t>Requests to rollover funds are not guaranteed.</a:t>
            </a:r>
          </a:p>
          <a:p>
            <a:pPr marL="0" indent="0">
              <a:buNone/>
            </a:pPr>
            <a:endParaRPr lang="en-US" b="1" dirty="0"/>
          </a:p>
        </p:txBody>
      </p:sp>
    </p:spTree>
    <p:extLst>
      <p:ext uri="{BB962C8B-B14F-4D97-AF65-F5344CB8AC3E}">
        <p14:creationId xmlns:p14="http://schemas.microsoft.com/office/powerpoint/2010/main" val="34869182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Example 1</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a:t>I received $5,000 dollars in S&amp;A money specifically to put on a Battle of the bands event.  However, I changed my mind and now want to put on movie night.</a:t>
            </a:r>
          </a:p>
          <a:p>
            <a:pPr marL="0" indent="0">
              <a:buNone/>
            </a:pPr>
            <a:endParaRPr lang="en-US" dirty="0"/>
          </a:p>
          <a:p>
            <a:pPr marL="0" indent="0">
              <a:buNone/>
            </a:pPr>
            <a:r>
              <a:rPr lang="en-US" b="1" dirty="0"/>
              <a:t>Am I allowed to change the event?</a:t>
            </a:r>
          </a:p>
          <a:p>
            <a:pPr marL="0" indent="0">
              <a:buNone/>
            </a:pPr>
            <a:endParaRPr lang="en-US" b="1" dirty="0"/>
          </a:p>
          <a:p>
            <a:pPr marL="0" indent="0">
              <a:buNone/>
            </a:pPr>
            <a:r>
              <a:rPr lang="en-US" b="1" dirty="0"/>
              <a:t>ANSWER – You can change the event but you would not be able to use the funds allocated for the Battle of the Bands.  Funds are supposed to be used for what they were requested for.  You would need to get approval from ASG to change what the funds are used for.</a:t>
            </a:r>
            <a:endParaRPr lang="en-US" b="1" dirty="0">
              <a:cs typeface="Calibri"/>
            </a:endParaRPr>
          </a:p>
        </p:txBody>
      </p:sp>
    </p:spTree>
    <p:extLst>
      <p:ext uri="{BB962C8B-B14F-4D97-AF65-F5344CB8AC3E}">
        <p14:creationId xmlns:p14="http://schemas.microsoft.com/office/powerpoint/2010/main" val="3782286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Example 2</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lstStyle/>
          <a:p>
            <a:pPr marL="0" indent="0">
              <a:buNone/>
            </a:pPr>
            <a:r>
              <a:rPr lang="en-US" dirty="0"/>
              <a:t>I have spent 75% of the S&amp;A funds that I received because my needs were under budget.  Another group has asked me for my excess funds so they can increase their event budget.  </a:t>
            </a:r>
          </a:p>
          <a:p>
            <a:pPr marL="0" indent="0">
              <a:buNone/>
            </a:pPr>
            <a:endParaRPr lang="en-US" dirty="0"/>
          </a:p>
          <a:p>
            <a:pPr marL="0" indent="0">
              <a:buNone/>
            </a:pPr>
            <a:r>
              <a:rPr lang="en-US" b="1" dirty="0"/>
              <a:t>Can I transfer my funds to the other?</a:t>
            </a:r>
          </a:p>
          <a:p>
            <a:pPr marL="0" indent="0">
              <a:buNone/>
            </a:pPr>
            <a:endParaRPr lang="en-US" b="1" dirty="0"/>
          </a:p>
          <a:p>
            <a:pPr marL="0" indent="0">
              <a:buNone/>
            </a:pPr>
            <a:r>
              <a:rPr lang="en-US" b="1" dirty="0"/>
              <a:t>ANSWER – No.  The funds can only be used for what they were requested for.  You would need to ask for approval for a budget variance to make the transfer.</a:t>
            </a:r>
          </a:p>
          <a:p>
            <a:pPr marL="0" indent="0">
              <a:buNone/>
            </a:pPr>
            <a:endParaRPr lang="en-US" dirty="0"/>
          </a:p>
        </p:txBody>
      </p:sp>
    </p:spTree>
    <p:extLst>
      <p:ext uri="{BB962C8B-B14F-4D97-AF65-F5344CB8AC3E}">
        <p14:creationId xmlns:p14="http://schemas.microsoft.com/office/powerpoint/2010/main" val="153053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Example 3</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lstStyle/>
          <a:p>
            <a:pPr marL="0" indent="0">
              <a:buNone/>
            </a:pPr>
            <a:r>
              <a:rPr lang="en-US" dirty="0"/>
              <a:t>Campus is cutting my department equipment budget this year.  Instead of cutting the equipment budget, I want to cut my student employment budget and then ask for S&amp;A funds to cover the deficit in student employment budget?</a:t>
            </a:r>
          </a:p>
          <a:p>
            <a:pPr marL="0" indent="0">
              <a:buNone/>
            </a:pPr>
            <a:endParaRPr lang="en-US" dirty="0"/>
          </a:p>
          <a:p>
            <a:pPr marL="0" indent="0">
              <a:buNone/>
            </a:pPr>
            <a:r>
              <a:rPr lang="en-US" b="1" dirty="0"/>
              <a:t>Can I make this budget ask?</a:t>
            </a:r>
          </a:p>
          <a:p>
            <a:pPr marL="0" indent="0">
              <a:buNone/>
            </a:pPr>
            <a:endParaRPr lang="en-US" dirty="0"/>
          </a:p>
          <a:p>
            <a:pPr marL="0" indent="0">
              <a:buNone/>
            </a:pPr>
            <a:r>
              <a:rPr lang="en-US" b="1" dirty="0"/>
              <a:t>ANSWER – You could ask but the committee will most likely determine that the ask is operational in nature and not compliant.</a:t>
            </a:r>
          </a:p>
        </p:txBody>
      </p:sp>
    </p:spTree>
    <p:extLst>
      <p:ext uri="{BB962C8B-B14F-4D97-AF65-F5344CB8AC3E}">
        <p14:creationId xmlns:p14="http://schemas.microsoft.com/office/powerpoint/2010/main" val="3547747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Example 4</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lnSpcReduction="10000"/>
          </a:bodyPr>
          <a:lstStyle/>
          <a:p>
            <a:pPr marL="0" indent="0">
              <a:buNone/>
            </a:pPr>
            <a:r>
              <a:rPr lang="en-US" dirty="0"/>
              <a:t>Students come to the Director of Student Services and ask for the office hours to be extended.  Director of Student Services submits S&amp;A request to fund additional student employment hours outside of existing office hours.</a:t>
            </a:r>
          </a:p>
          <a:p>
            <a:pPr marL="0" indent="0">
              <a:buNone/>
            </a:pPr>
            <a:endParaRPr lang="en-US" b="1" dirty="0"/>
          </a:p>
          <a:p>
            <a:pPr marL="0" indent="0">
              <a:buNone/>
            </a:pPr>
            <a:r>
              <a:rPr lang="en-US" b="1" dirty="0"/>
              <a:t>Can the director make this budget ask?</a:t>
            </a:r>
          </a:p>
          <a:p>
            <a:pPr marL="0" indent="0">
              <a:buNone/>
            </a:pPr>
            <a:endParaRPr lang="en-US" dirty="0"/>
          </a:p>
          <a:p>
            <a:pPr marL="0" indent="0">
              <a:buNone/>
            </a:pPr>
            <a:r>
              <a:rPr lang="en-US" b="1" dirty="0"/>
              <a:t>ANSWER – Yes, the request could be viewed as outside of normal operations and a case could be made the director is responding to students’ wants for additional services.</a:t>
            </a:r>
          </a:p>
        </p:txBody>
      </p:sp>
    </p:spTree>
    <p:extLst>
      <p:ext uri="{BB962C8B-B14F-4D97-AF65-F5344CB8AC3E}">
        <p14:creationId xmlns:p14="http://schemas.microsoft.com/office/powerpoint/2010/main" val="9347058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dirty="0"/>
              <a:t>Example 5</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fontScale="92500" lnSpcReduction="20000"/>
          </a:bodyPr>
          <a:lstStyle/>
          <a:p>
            <a:pPr marL="0" indent="0">
              <a:buNone/>
            </a:pPr>
            <a:r>
              <a:rPr lang="en-US" dirty="0"/>
              <a:t>A space on-campus is used as a classroom, conference space, meeting space and events room.  The campus would like to upgrade the speaker system, screens and projector.  The total cost of the project is $100,000.  The S&amp;A committee receives a request to use $100,000 of S&amp;A funds to fully fund the project.</a:t>
            </a:r>
          </a:p>
          <a:p>
            <a:pPr marL="0" indent="0">
              <a:buNone/>
            </a:pPr>
            <a:endParaRPr lang="en-US" dirty="0"/>
          </a:p>
          <a:p>
            <a:pPr marL="0" indent="0">
              <a:buNone/>
            </a:pPr>
            <a:r>
              <a:rPr lang="en-US" b="1" dirty="0"/>
              <a:t>Does this request meet compliance standards?</a:t>
            </a:r>
          </a:p>
          <a:p>
            <a:pPr marL="0" indent="0">
              <a:buNone/>
            </a:pPr>
            <a:endParaRPr lang="en-US" dirty="0"/>
          </a:p>
          <a:p>
            <a:pPr marL="0" indent="0">
              <a:buNone/>
            </a:pPr>
            <a:r>
              <a:rPr lang="en-US" b="1" dirty="0"/>
              <a:t>ANSWER – No.  The applicant would need to determine what percentage of use is extracurricular and co-curricular and adjust the request to reflect that other campus uses are using the space and other campus budgets are also funding the project.</a:t>
            </a:r>
          </a:p>
        </p:txBody>
      </p:sp>
    </p:spTree>
    <p:extLst>
      <p:ext uri="{BB962C8B-B14F-4D97-AF65-F5344CB8AC3E}">
        <p14:creationId xmlns:p14="http://schemas.microsoft.com/office/powerpoint/2010/main" val="16163865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Final Thoughts</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r>
              <a:rPr lang="en-US" b="1" dirty="0"/>
              <a:t>Applications are Due February 17 @ 9am.</a:t>
            </a:r>
          </a:p>
          <a:p>
            <a:r>
              <a:rPr lang="en-US" b="1" dirty="0"/>
              <a:t>If you have questions, please ask.</a:t>
            </a:r>
          </a:p>
          <a:p>
            <a:r>
              <a:rPr lang="en-US" b="1" dirty="0"/>
              <a:t>Remember:</a:t>
            </a:r>
          </a:p>
          <a:p>
            <a:pPr lvl="1"/>
            <a:r>
              <a:rPr lang="en-US" b="1" dirty="0"/>
              <a:t>Funds are not guaranteed</a:t>
            </a:r>
          </a:p>
          <a:p>
            <a:pPr lvl="1"/>
            <a:r>
              <a:rPr lang="en-US" b="1" dirty="0"/>
              <a:t>Just because an ask is compliant, it doesn’t mean the S&amp;A committee will approve the funds.</a:t>
            </a:r>
          </a:p>
          <a:p>
            <a:pPr lvl="1"/>
            <a:r>
              <a:rPr lang="en-US" b="1" dirty="0"/>
              <a:t>Rollover asks are not guaranteed.</a:t>
            </a:r>
          </a:p>
          <a:p>
            <a:endParaRPr lang="en-US" b="1" dirty="0"/>
          </a:p>
          <a:p>
            <a:pPr marL="0" indent="0">
              <a:buNone/>
            </a:pPr>
            <a:endParaRPr lang="en-US" b="1" dirty="0"/>
          </a:p>
        </p:txBody>
      </p:sp>
    </p:spTree>
    <p:extLst>
      <p:ext uri="{BB962C8B-B14F-4D97-AF65-F5344CB8AC3E}">
        <p14:creationId xmlns:p14="http://schemas.microsoft.com/office/powerpoint/2010/main" val="3966358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1EB9-47A9-4912-8C0F-D124A97F0A52}"/>
              </a:ext>
            </a:extLst>
          </p:cNvPr>
          <p:cNvSpPr>
            <a:spLocks noGrp="1"/>
          </p:cNvSpPr>
          <p:nvPr>
            <p:ph type="title"/>
          </p:nvPr>
        </p:nvSpPr>
        <p:spPr/>
        <p:txBody>
          <a:bodyPr/>
          <a:lstStyle/>
          <a:p>
            <a:r>
              <a:rPr lang="en-US" b="1" dirty="0"/>
              <a:t>S&amp;A Process Timeline – Part 1</a:t>
            </a:r>
          </a:p>
        </p:txBody>
      </p:sp>
      <p:sp>
        <p:nvSpPr>
          <p:cNvPr id="3" name="Content Placeholder 2">
            <a:extLst>
              <a:ext uri="{FF2B5EF4-FFF2-40B4-BE49-F238E27FC236}">
                <a16:creationId xmlns:a16="http://schemas.microsoft.com/office/drawing/2014/main" id="{2B08C33E-A845-43AA-996B-1C19BB794ADD}"/>
              </a:ext>
            </a:extLst>
          </p:cNvPr>
          <p:cNvSpPr>
            <a:spLocks noGrp="1"/>
          </p:cNvSpPr>
          <p:nvPr>
            <p:ph idx="1"/>
          </p:nvPr>
        </p:nvSpPr>
        <p:spPr/>
        <p:txBody>
          <a:bodyPr>
            <a:normAutofit fontScale="77500" lnSpcReduction="20000"/>
          </a:bodyPr>
          <a:lstStyle/>
          <a:p>
            <a:pPr marL="1828800" indent="-1828800" fontAlgn="base">
              <a:buNone/>
            </a:pPr>
            <a:r>
              <a:rPr lang="en-US" b="1" dirty="0"/>
              <a:t>January 13</a:t>
            </a:r>
            <a:r>
              <a:rPr lang="en-US" dirty="0"/>
              <a:t>		Notification to campus community indicating S&amp;A application and 	materials are posted on S&amp;A website.</a:t>
            </a:r>
          </a:p>
          <a:p>
            <a:pPr marL="1828800" indent="-1828800" fontAlgn="base">
              <a:buNone/>
            </a:pPr>
            <a:r>
              <a:rPr lang="en-US" b="1" dirty="0"/>
              <a:t>January 13 </a:t>
            </a:r>
            <a:r>
              <a:rPr lang="en-US" dirty="0"/>
              <a:t>		Invitations for volunteers and nominations to serve on S&amp;A 	Committee sent out to campus community.</a:t>
            </a:r>
          </a:p>
          <a:p>
            <a:pPr marL="1828800" indent="-1828800" fontAlgn="base">
              <a:buNone/>
            </a:pPr>
            <a:r>
              <a:rPr lang="en-US" b="1" dirty="0"/>
              <a:t>Jan. 20 - Feb. 13</a:t>
            </a:r>
            <a:r>
              <a:rPr lang="en-US" dirty="0"/>
              <a:t>	Training Sessions offered on-campus</a:t>
            </a:r>
          </a:p>
          <a:p>
            <a:pPr marL="0" indent="0" fontAlgn="base">
              <a:buNone/>
            </a:pPr>
            <a:r>
              <a:rPr lang="en-US" b="1" dirty="0"/>
              <a:t>January 30		</a:t>
            </a:r>
            <a:r>
              <a:rPr lang="en-US" dirty="0"/>
              <a:t>Deadline for volunteers and nominations for committee members</a:t>
            </a:r>
          </a:p>
          <a:p>
            <a:pPr marL="0" indent="0" fontAlgn="base">
              <a:buNone/>
            </a:pPr>
            <a:r>
              <a:rPr lang="en-US" b="1" dirty="0"/>
              <a:t>February 6 		</a:t>
            </a:r>
            <a:r>
              <a:rPr lang="en-US" dirty="0"/>
              <a:t>Committee members appointed</a:t>
            </a:r>
          </a:p>
          <a:p>
            <a:pPr marL="0" indent="0" fontAlgn="base">
              <a:buNone/>
            </a:pPr>
            <a:r>
              <a:rPr lang="en-US" b="1" dirty="0"/>
              <a:t>Feb. 9 – 20</a:t>
            </a:r>
            <a:r>
              <a:rPr lang="en-US" dirty="0"/>
              <a:t>		Training for Committee members</a:t>
            </a:r>
          </a:p>
          <a:p>
            <a:pPr marL="0" indent="0" fontAlgn="base">
              <a:buNone/>
            </a:pPr>
            <a:r>
              <a:rPr lang="en-US" b="1" dirty="0"/>
              <a:t>February 17		Application Materials Deadline for upload to website @ 9:00am</a:t>
            </a:r>
          </a:p>
          <a:p>
            <a:pPr marL="0" indent="0" fontAlgn="base">
              <a:buNone/>
            </a:pPr>
            <a:r>
              <a:rPr lang="en-US" b="1" dirty="0"/>
              <a:t>Feb. 17 - 20</a:t>
            </a:r>
            <a:r>
              <a:rPr lang="en-US" dirty="0"/>
              <a:t>		Student Engagement staff compile applications for Committee</a:t>
            </a:r>
          </a:p>
          <a:p>
            <a:pPr marL="0" indent="0" fontAlgn="base">
              <a:buNone/>
            </a:pPr>
            <a:r>
              <a:rPr lang="en-US" b="1" dirty="0"/>
              <a:t>Feb. 23- Apr. 17</a:t>
            </a:r>
            <a:r>
              <a:rPr lang="en-US" dirty="0"/>
              <a:t>		Committee review application materials</a:t>
            </a:r>
          </a:p>
          <a:p>
            <a:pPr marL="0" indent="0" fontAlgn="base">
              <a:buNone/>
            </a:pPr>
            <a:r>
              <a:rPr lang="en-US" b="1" dirty="0"/>
              <a:t>March 24 - 26</a:t>
            </a:r>
            <a:r>
              <a:rPr lang="en-US" dirty="0"/>
              <a:t>		Final Exams</a:t>
            </a:r>
          </a:p>
          <a:p>
            <a:pPr marL="0" indent="0" fontAlgn="base">
              <a:buNone/>
            </a:pPr>
            <a:endParaRPr lang="en-US" b="1" dirty="0"/>
          </a:p>
          <a:p>
            <a:pPr marL="0" indent="0" fontAlgn="base">
              <a:buNone/>
            </a:pPr>
            <a:endParaRPr lang="en-US" dirty="0"/>
          </a:p>
        </p:txBody>
      </p:sp>
    </p:spTree>
    <p:extLst>
      <p:ext uri="{BB962C8B-B14F-4D97-AF65-F5344CB8AC3E}">
        <p14:creationId xmlns:p14="http://schemas.microsoft.com/office/powerpoint/2010/main" val="632539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1EB9-47A9-4912-8C0F-D124A97F0A52}"/>
              </a:ext>
            </a:extLst>
          </p:cNvPr>
          <p:cNvSpPr>
            <a:spLocks noGrp="1"/>
          </p:cNvSpPr>
          <p:nvPr>
            <p:ph type="title"/>
          </p:nvPr>
        </p:nvSpPr>
        <p:spPr/>
        <p:txBody>
          <a:bodyPr/>
          <a:lstStyle/>
          <a:p>
            <a:r>
              <a:rPr lang="en-US" b="1" dirty="0"/>
              <a:t>S&amp;A Process Timeline – Part 2</a:t>
            </a:r>
          </a:p>
        </p:txBody>
      </p:sp>
      <p:sp>
        <p:nvSpPr>
          <p:cNvPr id="3" name="Content Placeholder 2">
            <a:extLst>
              <a:ext uri="{FF2B5EF4-FFF2-40B4-BE49-F238E27FC236}">
                <a16:creationId xmlns:a16="http://schemas.microsoft.com/office/drawing/2014/main" id="{2B08C33E-A845-43AA-996B-1C19BB794ADD}"/>
              </a:ext>
            </a:extLst>
          </p:cNvPr>
          <p:cNvSpPr>
            <a:spLocks noGrp="1"/>
          </p:cNvSpPr>
          <p:nvPr>
            <p:ph idx="1"/>
          </p:nvPr>
        </p:nvSpPr>
        <p:spPr/>
        <p:txBody>
          <a:bodyPr vert="horz" lIns="91440" tIns="45720" rIns="91440" bIns="45720" rtlCol="0" anchor="t">
            <a:normAutofit fontScale="92500" lnSpcReduction="20000"/>
          </a:bodyPr>
          <a:lstStyle/>
          <a:p>
            <a:pPr marL="0" indent="0" fontAlgn="base">
              <a:buNone/>
            </a:pPr>
            <a:r>
              <a:rPr lang="en-US" b="1" dirty="0"/>
              <a:t>Mar. 27- Apr 3	Spring Break</a:t>
            </a:r>
          </a:p>
          <a:p>
            <a:pPr marL="0" indent="0" fontAlgn="base">
              <a:buNone/>
            </a:pPr>
            <a:r>
              <a:rPr lang="en-US" b="1" dirty="0"/>
              <a:t>April 21</a:t>
            </a:r>
            <a:r>
              <a:rPr lang="en-US" dirty="0"/>
              <a:t>		Initial Recommendation sent out</a:t>
            </a:r>
          </a:p>
          <a:p>
            <a:pPr marL="0" indent="0" fontAlgn="base">
              <a:buNone/>
            </a:pPr>
            <a:r>
              <a:rPr lang="en-US" b="1" dirty="0"/>
              <a:t>April 24</a:t>
            </a:r>
            <a:r>
              <a:rPr lang="en-US" dirty="0"/>
              <a:t>		Appeals due @ 5pm</a:t>
            </a:r>
          </a:p>
          <a:p>
            <a:pPr marL="0" indent="0" fontAlgn="base">
              <a:buNone/>
            </a:pPr>
            <a:r>
              <a:rPr lang="en-US" b="1" dirty="0"/>
              <a:t>Apr. 27- 30	</a:t>
            </a:r>
            <a:r>
              <a:rPr lang="en-US" dirty="0"/>
              <a:t>	Appeals hearings </a:t>
            </a:r>
          </a:p>
          <a:p>
            <a:pPr marL="0" indent="0" fontAlgn="base">
              <a:buNone/>
            </a:pPr>
            <a:r>
              <a:rPr lang="en-US" b="1" dirty="0"/>
              <a:t>May 1 </a:t>
            </a:r>
            <a:r>
              <a:rPr lang="en-US" dirty="0"/>
              <a:t>		Appeal decisions sent to applicants</a:t>
            </a:r>
          </a:p>
          <a:p>
            <a:pPr marL="0" indent="0" fontAlgn="base">
              <a:buNone/>
            </a:pPr>
            <a:r>
              <a:rPr lang="en-US" b="1" dirty="0"/>
              <a:t>May 8</a:t>
            </a:r>
            <a:r>
              <a:rPr lang="en-US" dirty="0"/>
              <a:t>	  		ASG review and vote</a:t>
            </a:r>
          </a:p>
          <a:p>
            <a:pPr marL="0" indent="0" fontAlgn="base">
              <a:buNone/>
            </a:pPr>
            <a:r>
              <a:rPr lang="en-US" b="1" dirty="0"/>
              <a:t>May 12</a:t>
            </a:r>
            <a:r>
              <a:rPr lang="en-US" dirty="0"/>
              <a:t>		President’s Cabinet review</a:t>
            </a:r>
            <a:endParaRPr lang="en-US" dirty="0">
              <a:cs typeface="Calibri"/>
            </a:endParaRPr>
          </a:p>
          <a:p>
            <a:pPr marL="0" indent="0" fontAlgn="base">
              <a:buNone/>
            </a:pPr>
            <a:r>
              <a:rPr lang="en-US" b="1" dirty="0"/>
              <a:t>May 13-15</a:t>
            </a:r>
            <a:r>
              <a:rPr lang="en-US" dirty="0"/>
              <a:t>		S&amp;A packet sent to Board of Trustees</a:t>
            </a:r>
          </a:p>
          <a:p>
            <a:pPr marL="0" indent="0" fontAlgn="base">
              <a:buNone/>
            </a:pPr>
            <a:r>
              <a:rPr lang="en-US" b="1" dirty="0"/>
              <a:t>May 27</a:t>
            </a:r>
            <a:r>
              <a:rPr lang="en-US" dirty="0"/>
              <a:t>		First read by Board of Trustees</a:t>
            </a:r>
          </a:p>
          <a:p>
            <a:pPr marL="0" indent="0">
              <a:buNone/>
            </a:pPr>
            <a:r>
              <a:rPr lang="en-US" b="1" dirty="0"/>
              <a:t>June 17</a:t>
            </a:r>
            <a:r>
              <a:rPr lang="en-US" dirty="0"/>
              <a:t>		Second read by Board of Trustees</a:t>
            </a:r>
          </a:p>
        </p:txBody>
      </p:sp>
    </p:spTree>
    <p:extLst>
      <p:ext uri="{BB962C8B-B14F-4D97-AF65-F5344CB8AC3E}">
        <p14:creationId xmlns:p14="http://schemas.microsoft.com/office/powerpoint/2010/main" val="1321175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lstStyle/>
          <a:p>
            <a:r>
              <a:rPr lang="en-US" b="1" dirty="0"/>
              <a:t>Who Reviews and Approves Funding?</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fontScale="77500" lnSpcReduction="20000"/>
          </a:bodyPr>
          <a:lstStyle/>
          <a:p>
            <a:r>
              <a:rPr lang="en-US" b="1" dirty="0"/>
              <a:t>The S&amp;A committee’s </a:t>
            </a:r>
            <a:r>
              <a:rPr lang="en-US" dirty="0"/>
              <a:t>mission is to review requests and make a budget recommendation to the college and the Bellevue College Board of Trustees for annual approval..</a:t>
            </a:r>
          </a:p>
          <a:p>
            <a:r>
              <a:rPr lang="en-US" dirty="0"/>
              <a:t>The S&amp;A Committee is made up of nine voting members:</a:t>
            </a:r>
          </a:p>
          <a:p>
            <a:pPr lvl="1"/>
            <a:r>
              <a:rPr lang="en-US" dirty="0"/>
              <a:t>The ASG President and Treasurer</a:t>
            </a:r>
          </a:p>
          <a:p>
            <a:pPr lvl="1"/>
            <a:r>
              <a:rPr lang="en-US" dirty="0"/>
              <a:t>4 Students at large</a:t>
            </a:r>
          </a:p>
          <a:p>
            <a:pPr lvl="1"/>
            <a:r>
              <a:rPr lang="en-US" dirty="0"/>
              <a:t>1 Classified staff member</a:t>
            </a:r>
          </a:p>
          <a:p>
            <a:pPr lvl="1"/>
            <a:r>
              <a:rPr lang="en-US" dirty="0"/>
              <a:t>1 Exempt staff member</a:t>
            </a:r>
          </a:p>
          <a:p>
            <a:pPr lvl="1"/>
            <a:r>
              <a:rPr lang="en-US" dirty="0"/>
              <a:t>1 Faculty member</a:t>
            </a:r>
          </a:p>
          <a:p>
            <a:r>
              <a:rPr lang="en-US" dirty="0"/>
              <a:t>The committee is advised by the Executive Director of Finance and the Director of Student Engagement. They will attend meetings and provide advice/ clarifications/ information for the committee. However, the Executive Director of Finance and the Director of Student Engagement are not voting members.</a:t>
            </a:r>
          </a:p>
          <a:p>
            <a:r>
              <a:rPr lang="en-US" dirty="0"/>
              <a:t>The committee will meet for trainings, determination of committee’s funding priorities, review of applications and appeals.</a:t>
            </a:r>
          </a:p>
          <a:p>
            <a:pPr marL="0" lvl="2" indent="0">
              <a:buNone/>
            </a:pPr>
            <a:endParaRPr lang="en-US" dirty="0"/>
          </a:p>
        </p:txBody>
      </p:sp>
    </p:spTree>
    <p:extLst>
      <p:ext uri="{BB962C8B-B14F-4D97-AF65-F5344CB8AC3E}">
        <p14:creationId xmlns:p14="http://schemas.microsoft.com/office/powerpoint/2010/main" val="61959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26-27:  1 Document to Fill Out and Upload</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dirty="0"/>
              <a:t>Application Packet contains:</a:t>
            </a:r>
          </a:p>
          <a:p>
            <a:pPr marL="688975"/>
            <a:r>
              <a:rPr lang="en-US" dirty="0"/>
              <a:t>General Information</a:t>
            </a:r>
          </a:p>
          <a:p>
            <a:pPr marL="688975"/>
            <a:r>
              <a:rPr lang="en-US" dirty="0"/>
              <a:t>Process Timeline</a:t>
            </a:r>
          </a:p>
          <a:p>
            <a:pPr marL="688975"/>
            <a:r>
              <a:rPr lang="en-US" dirty="0"/>
              <a:t>Instructions</a:t>
            </a:r>
          </a:p>
          <a:p>
            <a:pPr marL="688975"/>
            <a:r>
              <a:rPr lang="en-US" dirty="0"/>
              <a:t>Section 1- Group Information (Required)</a:t>
            </a:r>
          </a:p>
          <a:p>
            <a:pPr marL="688975"/>
            <a:r>
              <a:rPr lang="en-US" dirty="0"/>
              <a:t>Section 2- 26-27 Budget Ask (Required)</a:t>
            </a:r>
          </a:p>
          <a:p>
            <a:pPr marL="688975"/>
            <a:r>
              <a:rPr lang="en-US" dirty="0"/>
              <a:t>Section 3- Request Acknowledgement/ Signatures (Required)</a:t>
            </a:r>
          </a:p>
          <a:p>
            <a:pPr marL="688975"/>
            <a:r>
              <a:rPr lang="en-US" dirty="0"/>
              <a:t>Supplemental Documentation (Optional)</a:t>
            </a:r>
          </a:p>
          <a:p>
            <a:pPr marL="914400" lvl="2" indent="0">
              <a:buNone/>
            </a:pPr>
            <a:endParaRPr lang="en-US" dirty="0"/>
          </a:p>
        </p:txBody>
      </p:sp>
    </p:spTree>
    <p:extLst>
      <p:ext uri="{BB962C8B-B14F-4D97-AF65-F5344CB8AC3E}">
        <p14:creationId xmlns:p14="http://schemas.microsoft.com/office/powerpoint/2010/main" val="2782190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4200" b="1" dirty="0"/>
              <a:t>S&amp;A Application – What has Changed?</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vert="horz" lIns="91440" tIns="45720" rIns="91440" bIns="45720" rtlCol="0" anchor="t">
            <a:normAutofit/>
          </a:bodyPr>
          <a:lstStyle/>
          <a:p>
            <a:pPr lvl="2"/>
            <a:r>
              <a:rPr lang="en-US" sz="2800" dirty="0"/>
              <a:t>Updated language</a:t>
            </a:r>
          </a:p>
          <a:p>
            <a:pPr lvl="2"/>
            <a:r>
              <a:rPr lang="en-US" sz="2800" dirty="0"/>
              <a:t>Updated dates</a:t>
            </a:r>
          </a:p>
        </p:txBody>
      </p:sp>
    </p:spTree>
    <p:extLst>
      <p:ext uri="{BB962C8B-B14F-4D97-AF65-F5344CB8AC3E}">
        <p14:creationId xmlns:p14="http://schemas.microsoft.com/office/powerpoint/2010/main" val="3883127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3C452-0C9D-486B-9AB1-9B0504E53714}"/>
              </a:ext>
            </a:extLst>
          </p:cNvPr>
          <p:cNvSpPr>
            <a:spLocks noGrp="1"/>
          </p:cNvSpPr>
          <p:nvPr>
            <p:ph type="title"/>
          </p:nvPr>
        </p:nvSpPr>
        <p:spPr/>
        <p:txBody>
          <a:bodyPr>
            <a:normAutofit/>
          </a:bodyPr>
          <a:lstStyle/>
          <a:p>
            <a:r>
              <a:rPr lang="en-US" sz="3200" b="1" dirty="0"/>
              <a:t>S&amp;A Application 26-27:  1 Document to Fill Out and Upload (1)</a:t>
            </a:r>
          </a:p>
        </p:txBody>
      </p:sp>
      <p:sp>
        <p:nvSpPr>
          <p:cNvPr id="3" name="Content Placeholder 2">
            <a:extLst>
              <a:ext uri="{FF2B5EF4-FFF2-40B4-BE49-F238E27FC236}">
                <a16:creationId xmlns:a16="http://schemas.microsoft.com/office/drawing/2014/main" id="{6C17FD65-1C2B-4063-BA4A-C9D5D9FAACE9}"/>
              </a:ext>
            </a:extLst>
          </p:cNvPr>
          <p:cNvSpPr>
            <a:spLocks noGrp="1"/>
          </p:cNvSpPr>
          <p:nvPr>
            <p:ph idx="1"/>
          </p:nvPr>
        </p:nvSpPr>
        <p:spPr/>
        <p:txBody>
          <a:bodyPr>
            <a:normAutofit/>
          </a:bodyPr>
          <a:lstStyle/>
          <a:p>
            <a:pPr marL="0" indent="0">
              <a:buNone/>
            </a:pPr>
            <a:r>
              <a:rPr lang="en-US" b="1" dirty="0"/>
              <a:t>Application Packet contains:</a:t>
            </a:r>
          </a:p>
          <a:p>
            <a:pPr marL="688975"/>
            <a:r>
              <a:rPr lang="en-US" dirty="0"/>
              <a:t>General Information</a:t>
            </a:r>
          </a:p>
          <a:p>
            <a:pPr marL="688975"/>
            <a:r>
              <a:rPr lang="en-US" dirty="0"/>
              <a:t>Process Timeline</a:t>
            </a:r>
          </a:p>
          <a:p>
            <a:pPr marL="688975"/>
            <a:r>
              <a:rPr lang="en-US" dirty="0"/>
              <a:t>Instructions</a:t>
            </a:r>
          </a:p>
          <a:p>
            <a:pPr marL="688975"/>
            <a:r>
              <a:rPr lang="en-US" dirty="0"/>
              <a:t>Section 1- Group Information (Required)</a:t>
            </a:r>
          </a:p>
          <a:p>
            <a:pPr marL="688975"/>
            <a:r>
              <a:rPr lang="en-US" dirty="0"/>
              <a:t>Section 2- 26-27 Budget Ask (Required)</a:t>
            </a:r>
          </a:p>
          <a:p>
            <a:pPr marL="688975"/>
            <a:r>
              <a:rPr lang="en-US" dirty="0"/>
              <a:t>Section 3- Request Acknowledgement/ Signatures (Required)</a:t>
            </a:r>
          </a:p>
          <a:p>
            <a:pPr marL="688975"/>
            <a:r>
              <a:rPr lang="en-US" dirty="0"/>
              <a:t>Supplemental Documentation (Optional)</a:t>
            </a:r>
          </a:p>
          <a:p>
            <a:pPr marL="914400" lvl="2" indent="0">
              <a:buNone/>
            </a:pPr>
            <a:endParaRPr lang="en-US" dirty="0"/>
          </a:p>
        </p:txBody>
      </p:sp>
    </p:spTree>
    <p:extLst>
      <p:ext uri="{BB962C8B-B14F-4D97-AF65-F5344CB8AC3E}">
        <p14:creationId xmlns:p14="http://schemas.microsoft.com/office/powerpoint/2010/main" val="1366044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f30c1dd9-4b78-442d-9b8a-23c114079d8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B016FFA8736AF4FBDB92C0049342780" ma:contentTypeVersion="17" ma:contentTypeDescription="Create a new document." ma:contentTypeScope="" ma:versionID="abed452bd61f28e6458321be7edd5c4b">
  <xsd:schema xmlns:xsd="http://www.w3.org/2001/XMLSchema" xmlns:xs="http://www.w3.org/2001/XMLSchema" xmlns:p="http://schemas.microsoft.com/office/2006/metadata/properties" xmlns:ns3="f30c1dd9-4b78-442d-9b8a-23c114079d8e" xmlns:ns4="7d9b1a24-051f-4fe3-aed9-71e179c3863f" targetNamespace="http://schemas.microsoft.com/office/2006/metadata/properties" ma:root="true" ma:fieldsID="453c4a94144150e415d3b3851039189f" ns3:_="" ns4:_="">
    <xsd:import namespace="f30c1dd9-4b78-442d-9b8a-23c114079d8e"/>
    <xsd:import namespace="7d9b1a24-051f-4fe3-aed9-71e179c3863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4:SharedWithUsers" minOccurs="0"/>
                <xsd:element ref="ns4:SharedWithDetails" minOccurs="0"/>
                <xsd:element ref="ns4:SharingHintHash"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0c1dd9-4b78-442d-9b8a-23c114079d8e"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9b1a24-051f-4fe3-aed9-71e179c3863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4D36EE-0CE8-4F06-8152-D666EBB72C1D}">
  <ds:schemaRefs>
    <ds:schemaRef ds:uri="http://schemas.microsoft.com/sharepoint/v3/contenttype/forms"/>
  </ds:schemaRefs>
</ds:datastoreItem>
</file>

<file path=customXml/itemProps2.xml><?xml version="1.0" encoding="utf-8"?>
<ds:datastoreItem xmlns:ds="http://schemas.openxmlformats.org/officeDocument/2006/customXml" ds:itemID="{7693AB7C-F2C5-4FAC-805E-9871E9B18192}">
  <ds:schemaRefs>
    <ds:schemaRef ds:uri="http://schemas.microsoft.com/office/2006/documentManagement/types"/>
    <ds:schemaRef ds:uri="http://purl.org/dc/terms/"/>
    <ds:schemaRef ds:uri="7d9b1a24-051f-4fe3-aed9-71e179c3863f"/>
    <ds:schemaRef ds:uri="http://www.w3.org/XML/1998/namespace"/>
    <ds:schemaRef ds:uri="http://purl.org/dc/elements/1.1/"/>
    <ds:schemaRef ds:uri="http://schemas.microsoft.com/office/infopath/2007/PartnerControls"/>
    <ds:schemaRef ds:uri="http://schemas.openxmlformats.org/package/2006/metadata/core-properties"/>
    <ds:schemaRef ds:uri="f30c1dd9-4b78-442d-9b8a-23c114079d8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10410AC8-63A2-4B22-B319-AA41F782C1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0c1dd9-4b78-442d-9b8a-23c114079d8e"/>
    <ds:schemaRef ds:uri="7d9b1a24-051f-4fe3-aed9-71e179c386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627</TotalTime>
  <Words>3056</Words>
  <Application>Microsoft Macintosh PowerPoint</Application>
  <PresentationFormat>Widescreen</PresentationFormat>
  <Paragraphs>247</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Office Theme</vt:lpstr>
      <vt:lpstr>26-27 S&amp;A Process Support</vt:lpstr>
      <vt:lpstr>Introduction</vt:lpstr>
      <vt:lpstr>What’s Found On-line?</vt:lpstr>
      <vt:lpstr>S&amp;A Process Timeline – Part 1</vt:lpstr>
      <vt:lpstr>S&amp;A Process Timeline – Part 2</vt:lpstr>
      <vt:lpstr>Who Reviews and Approves Funding?</vt:lpstr>
      <vt:lpstr>S&amp;A Application 26-27:  1 Document to Fill Out and Upload</vt:lpstr>
      <vt:lpstr>S&amp;A Application – What has Changed?</vt:lpstr>
      <vt:lpstr>S&amp;A Application 26-27:  1 Document to Fill Out and Upload (1)</vt:lpstr>
      <vt:lpstr>S&amp;A Application 26-27:  1 Document to Fill Out and Upload (2)</vt:lpstr>
      <vt:lpstr>S&amp;A Application 26-27:  1 Document to Fill Out and Upload (3)</vt:lpstr>
      <vt:lpstr>S&amp;A Application 25-26:  1 Document to Fill Out and Upload (4)</vt:lpstr>
      <vt:lpstr>S&amp;A Application 26-27:  1 Document to Fill Out and Upload (5)</vt:lpstr>
      <vt:lpstr>S&amp;A Application – Your Ask</vt:lpstr>
      <vt:lpstr>S&amp;A Application – Your Allocation</vt:lpstr>
      <vt:lpstr>Criteria to Apply</vt:lpstr>
      <vt:lpstr>Compliance - Slide 1</vt:lpstr>
      <vt:lpstr>Compliance – Slide 2</vt:lpstr>
      <vt:lpstr>Compliance - – Slide 3</vt:lpstr>
      <vt:lpstr>Compliance - – Slide 4</vt:lpstr>
      <vt:lpstr>Compliance - – Slide 5</vt:lpstr>
      <vt:lpstr>Compliance – Slide 6</vt:lpstr>
      <vt:lpstr>Compliance – Slide 7</vt:lpstr>
      <vt:lpstr>Compliance – Slide 8</vt:lpstr>
      <vt:lpstr>Compliance – Slide 9</vt:lpstr>
      <vt:lpstr>Compliance - – Slide 10</vt:lpstr>
      <vt:lpstr>Compliance – Slide 11</vt:lpstr>
      <vt:lpstr>Compliance – Slide 12</vt:lpstr>
      <vt:lpstr>Compliance – Slide 13</vt:lpstr>
      <vt:lpstr>Compliance – Slide 14</vt:lpstr>
      <vt:lpstr>Compliance – Reminders</vt:lpstr>
      <vt:lpstr>Examples</vt:lpstr>
      <vt:lpstr>Example 1</vt:lpstr>
      <vt:lpstr>Example 2</vt:lpstr>
      <vt:lpstr>Example 3</vt:lpstr>
      <vt:lpstr>Example 4</vt:lpstr>
      <vt:lpstr>Example 5</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ASG Financial Code/ S&amp;A Process</dc:title>
  <dc:creator>Michael Kaptik</dc:creator>
  <cp:lastModifiedBy>Tess McMillan</cp:lastModifiedBy>
  <cp:revision>63</cp:revision>
  <cp:lastPrinted>2021-03-05T18:33:10Z</cp:lastPrinted>
  <dcterms:created xsi:type="dcterms:W3CDTF">2021-02-22T16:33:14Z</dcterms:created>
  <dcterms:modified xsi:type="dcterms:W3CDTF">2026-01-12T22:37:41Z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0x010100CB016FFA8736AF4FBDB92C0049342780</vt:lpwstr>
  </property>
</Properties>
</file>