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77" r:id="rId5"/>
    <p:sldId id="346" r:id="rId6"/>
    <p:sldId id="260" r:id="rId7"/>
    <p:sldId id="336" r:id="rId8"/>
    <p:sldId id="341" r:id="rId9"/>
    <p:sldId id="338" r:id="rId10"/>
    <p:sldId id="339" r:id="rId11"/>
    <p:sldId id="335" r:id="rId12"/>
    <p:sldId id="276" r:id="rId13"/>
    <p:sldId id="266" r:id="rId1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2" autoAdjust="0"/>
    <p:restoredTop sz="87135" autoAdjust="0"/>
  </p:normalViewPr>
  <p:slideViewPr>
    <p:cSldViewPr>
      <p:cViewPr varScale="1">
        <p:scale>
          <a:sx n="100" d="100"/>
          <a:sy n="100" d="100"/>
        </p:scale>
        <p:origin x="46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E Martinez" userId="651140dc-18f8-45e8-87b0-d9716dcced0b" providerId="ADAL" clId="{C65B55A4-1A2C-48FD-A098-E75AD9EA1FBF}"/>
    <pc:docChg chg="undo custSel addSld delSld modSld">
      <pc:chgData name="MelissaE Martinez" userId="651140dc-18f8-45e8-87b0-d9716dcced0b" providerId="ADAL" clId="{C65B55A4-1A2C-48FD-A098-E75AD9EA1FBF}" dt="2021-04-23T15:50:47.503" v="137" actId="20577"/>
      <pc:docMkLst>
        <pc:docMk/>
      </pc:docMkLst>
      <pc:sldChg chg="delSp modNotesTx">
        <pc:chgData name="MelissaE Martinez" userId="651140dc-18f8-45e8-87b0-d9716dcced0b" providerId="ADAL" clId="{C65B55A4-1A2C-48FD-A098-E75AD9EA1FBF}" dt="2021-04-23T15:49:14.296" v="90" actId="5793"/>
        <pc:sldMkLst>
          <pc:docMk/>
          <pc:sldMk cId="3772940773" sldId="260"/>
        </pc:sldMkLst>
        <pc:graphicFrameChg chg="del">
          <ac:chgData name="MelissaE Martinez" userId="651140dc-18f8-45e8-87b0-d9716dcced0b" providerId="ADAL" clId="{C65B55A4-1A2C-48FD-A098-E75AD9EA1FBF}" dt="2021-04-23T15:48:49.717" v="85" actId="478"/>
          <ac:graphicFrameMkLst>
            <pc:docMk/>
            <pc:sldMk cId="3772940773" sldId="260"/>
            <ac:graphicFrameMk id="4" creationId="{28E10395-CA53-480D-AC15-3B60B872FB98}"/>
          </ac:graphicFrameMkLst>
        </pc:graphicFrameChg>
      </pc:sldChg>
      <pc:sldChg chg="modSp">
        <pc:chgData name="MelissaE Martinez" userId="651140dc-18f8-45e8-87b0-d9716dcced0b" providerId="ADAL" clId="{C65B55A4-1A2C-48FD-A098-E75AD9EA1FBF}" dt="2021-04-23T15:50:47.503" v="137" actId="20577"/>
        <pc:sldMkLst>
          <pc:docMk/>
          <pc:sldMk cId="1447930671" sldId="276"/>
        </pc:sldMkLst>
        <pc:spChg chg="mod">
          <ac:chgData name="MelissaE Martinez" userId="651140dc-18f8-45e8-87b0-d9716dcced0b" providerId="ADAL" clId="{C65B55A4-1A2C-48FD-A098-E75AD9EA1FBF}" dt="2021-04-23T15:50:47.503" v="137" actId="20577"/>
          <ac:spMkLst>
            <pc:docMk/>
            <pc:sldMk cId="1447930671" sldId="276"/>
            <ac:spMk id="3" creationId="{7337A5BB-7A0A-43F2-BC76-4F730D09E95C}"/>
          </ac:spMkLst>
        </pc:spChg>
      </pc:sldChg>
      <pc:sldChg chg="addSp delSp modSp add">
        <pc:chgData name="MelissaE Martinez" userId="651140dc-18f8-45e8-87b0-d9716dcced0b" providerId="ADAL" clId="{C65B55A4-1A2C-48FD-A098-E75AD9EA1FBF}" dt="2021-04-23T15:48:37.400" v="83" actId="403"/>
        <pc:sldMkLst>
          <pc:docMk/>
          <pc:sldMk cId="1698538270" sldId="277"/>
        </pc:sldMkLst>
        <pc:spChg chg="del mod">
          <ac:chgData name="MelissaE Martinez" userId="651140dc-18f8-45e8-87b0-d9716dcced0b" providerId="ADAL" clId="{C65B55A4-1A2C-48FD-A098-E75AD9EA1FBF}" dt="2021-04-23T15:48:23.167" v="77" actId="478"/>
          <ac:spMkLst>
            <pc:docMk/>
            <pc:sldMk cId="1698538270" sldId="277"/>
            <ac:spMk id="2" creationId="{9FFE1572-4B63-4D1F-88F8-C2B79F95A32A}"/>
          </ac:spMkLst>
        </pc:spChg>
        <pc:spChg chg="add del mod">
          <ac:chgData name="MelissaE Martinez" userId="651140dc-18f8-45e8-87b0-d9716dcced0b" providerId="ADAL" clId="{C65B55A4-1A2C-48FD-A098-E75AD9EA1FBF}" dt="2021-04-23T15:48:37.400" v="83" actId="403"/>
          <ac:spMkLst>
            <pc:docMk/>
            <pc:sldMk cId="1698538270" sldId="277"/>
            <ac:spMk id="3" creationId="{8676CCD3-C6C6-4040-905A-B0AEC07BC99D}"/>
          </ac:spMkLst>
        </pc:spChg>
        <pc:spChg chg="add del mod">
          <ac:chgData name="MelissaE Martinez" userId="651140dc-18f8-45e8-87b0-d9716dcced0b" providerId="ADAL" clId="{C65B55A4-1A2C-48FD-A098-E75AD9EA1FBF}" dt="2021-04-23T15:48:17.557" v="74" actId="478"/>
          <ac:spMkLst>
            <pc:docMk/>
            <pc:sldMk cId="1698538270" sldId="277"/>
            <ac:spMk id="5" creationId="{1CEC05B0-467C-494A-8E6E-64605F663B95}"/>
          </ac:spMkLst>
        </pc:spChg>
      </pc:sldChg>
    </pc:docChg>
  </pc:docChgLst>
  <pc:docChgLst>
    <pc:chgData name="MelissaE Martinez" userId="651140dc-18f8-45e8-87b0-d9716dcced0b" providerId="ADAL" clId="{25A368AD-39AF-418A-8BEC-64CE0D30318A}"/>
    <pc:docChg chg="undo custSel addSld delSld modSld sldOrd">
      <pc:chgData name="MelissaE Martinez" userId="651140dc-18f8-45e8-87b0-d9716dcced0b" providerId="ADAL" clId="{25A368AD-39AF-418A-8BEC-64CE0D30318A}" dt="2021-06-17T22:06:32.391" v="1395" actId="20577"/>
      <pc:docMkLst>
        <pc:docMk/>
      </pc:docMkLst>
      <pc:sldChg chg="del">
        <pc:chgData name="MelissaE Martinez" userId="651140dc-18f8-45e8-87b0-d9716dcced0b" providerId="ADAL" clId="{25A368AD-39AF-418A-8BEC-64CE0D30318A}" dt="2021-06-17T16:35:34.640" v="576" actId="2696"/>
        <pc:sldMkLst>
          <pc:docMk/>
          <pc:sldMk cId="3464606960" sldId="257"/>
        </pc:sldMkLst>
      </pc:sldChg>
      <pc:sldChg chg="del">
        <pc:chgData name="MelissaE Martinez" userId="651140dc-18f8-45e8-87b0-d9716dcced0b" providerId="ADAL" clId="{25A368AD-39AF-418A-8BEC-64CE0D30318A}" dt="2021-06-17T16:28:54.817" v="396" actId="2696"/>
        <pc:sldMkLst>
          <pc:docMk/>
          <pc:sldMk cId="89098033" sldId="259"/>
        </pc:sldMkLst>
      </pc:sldChg>
      <pc:sldChg chg="addSp modSp mod ord">
        <pc:chgData name="MelissaE Martinez" userId="651140dc-18f8-45e8-87b0-d9716dcced0b" providerId="ADAL" clId="{25A368AD-39AF-418A-8BEC-64CE0D30318A}" dt="2021-06-17T16:40:06.314" v="684" actId="114"/>
        <pc:sldMkLst>
          <pc:docMk/>
          <pc:sldMk cId="3772940773" sldId="260"/>
        </pc:sldMkLst>
        <pc:spChg chg="mod">
          <ac:chgData name="MelissaE Martinez" userId="651140dc-18f8-45e8-87b0-d9716dcced0b" providerId="ADAL" clId="{25A368AD-39AF-418A-8BEC-64CE0D30318A}" dt="2021-06-17T16:40:06.314" v="684" actId="114"/>
          <ac:spMkLst>
            <pc:docMk/>
            <pc:sldMk cId="3772940773" sldId="260"/>
            <ac:spMk id="2" creationId="{00CBD76E-68D5-4ADE-849C-155F2DE66E84}"/>
          </ac:spMkLst>
        </pc:spChg>
        <pc:spChg chg="add mod">
          <ac:chgData name="MelissaE Martinez" userId="651140dc-18f8-45e8-87b0-d9716dcced0b" providerId="ADAL" clId="{25A368AD-39AF-418A-8BEC-64CE0D30318A}" dt="2021-06-17T16:39:06.448" v="679" actId="14100"/>
          <ac:spMkLst>
            <pc:docMk/>
            <pc:sldMk cId="3772940773" sldId="260"/>
            <ac:spMk id="3" creationId="{FB9E04C2-101A-4E57-A20D-918773494712}"/>
          </ac:spMkLst>
        </pc:spChg>
        <pc:graphicFrameChg chg="add mod">
          <ac:chgData name="MelissaE Martinez" userId="651140dc-18f8-45e8-87b0-d9716dcced0b" providerId="ADAL" clId="{25A368AD-39AF-418A-8BEC-64CE0D30318A}" dt="2021-06-17T16:38:51.318" v="677" actId="14100"/>
          <ac:graphicFrameMkLst>
            <pc:docMk/>
            <pc:sldMk cId="3772940773" sldId="260"/>
            <ac:graphicFrameMk id="4" creationId="{8555B70A-107C-4CF5-B8F0-47FEEA60AA9E}"/>
          </ac:graphicFrameMkLst>
        </pc:graphicFrameChg>
      </pc:sldChg>
      <pc:sldChg chg="del">
        <pc:chgData name="MelissaE Martinez" userId="651140dc-18f8-45e8-87b0-d9716dcced0b" providerId="ADAL" clId="{25A368AD-39AF-418A-8BEC-64CE0D30318A}" dt="2021-06-17T16:29:10.502" v="402" actId="2696"/>
        <pc:sldMkLst>
          <pc:docMk/>
          <pc:sldMk cId="3392392175" sldId="261"/>
        </pc:sldMkLst>
      </pc:sldChg>
      <pc:sldChg chg="del">
        <pc:chgData name="MelissaE Martinez" userId="651140dc-18f8-45e8-87b0-d9716dcced0b" providerId="ADAL" clId="{25A368AD-39AF-418A-8BEC-64CE0D30318A}" dt="2021-06-17T16:29:04.199" v="400" actId="2696"/>
        <pc:sldMkLst>
          <pc:docMk/>
          <pc:sldMk cId="3841037905" sldId="263"/>
        </pc:sldMkLst>
      </pc:sldChg>
      <pc:sldChg chg="modSp">
        <pc:chgData name="MelissaE Martinez" userId="651140dc-18f8-45e8-87b0-d9716dcced0b" providerId="ADAL" clId="{25A368AD-39AF-418A-8BEC-64CE0D30318A}" dt="2021-06-17T16:32:48.077" v="439" actId="207"/>
        <pc:sldMkLst>
          <pc:docMk/>
          <pc:sldMk cId="3674340166" sldId="266"/>
        </pc:sldMkLst>
        <pc:spChg chg="mod">
          <ac:chgData name="MelissaE Martinez" userId="651140dc-18f8-45e8-87b0-d9716dcced0b" providerId="ADAL" clId="{25A368AD-39AF-418A-8BEC-64CE0D30318A}" dt="2021-06-17T16:32:48.077" v="439" actId="207"/>
          <ac:spMkLst>
            <pc:docMk/>
            <pc:sldMk cId="3674340166" sldId="266"/>
            <ac:spMk id="3" creationId="{A15509A7-5079-45A3-A754-2593790FAAA4}"/>
          </ac:spMkLst>
        </pc:spChg>
      </pc:sldChg>
      <pc:sldChg chg="del">
        <pc:chgData name="MelissaE Martinez" userId="651140dc-18f8-45e8-87b0-d9716dcced0b" providerId="ADAL" clId="{25A368AD-39AF-418A-8BEC-64CE0D30318A}" dt="2021-06-17T16:28:59.468" v="397" actId="2696"/>
        <pc:sldMkLst>
          <pc:docMk/>
          <pc:sldMk cId="2114405699" sldId="272"/>
        </pc:sldMkLst>
      </pc:sldChg>
      <pc:sldChg chg="del">
        <pc:chgData name="MelissaE Martinez" userId="651140dc-18f8-45e8-87b0-d9716dcced0b" providerId="ADAL" clId="{25A368AD-39AF-418A-8BEC-64CE0D30318A}" dt="2021-06-17T16:29:01.476" v="398" actId="2696"/>
        <pc:sldMkLst>
          <pc:docMk/>
          <pc:sldMk cId="2962800288" sldId="273"/>
        </pc:sldMkLst>
      </pc:sldChg>
      <pc:sldChg chg="del">
        <pc:chgData name="MelissaE Martinez" userId="651140dc-18f8-45e8-87b0-d9716dcced0b" providerId="ADAL" clId="{25A368AD-39AF-418A-8BEC-64CE0D30318A}" dt="2021-06-17T16:29:02.565" v="399" actId="2696"/>
        <pc:sldMkLst>
          <pc:docMk/>
          <pc:sldMk cId="1748221531" sldId="274"/>
        </pc:sldMkLst>
      </pc:sldChg>
      <pc:sldChg chg="del">
        <pc:chgData name="MelissaE Martinez" userId="651140dc-18f8-45e8-87b0-d9716dcced0b" providerId="ADAL" clId="{25A368AD-39AF-418A-8BEC-64CE0D30318A}" dt="2021-06-17T16:29:08.335" v="401" actId="2696"/>
        <pc:sldMkLst>
          <pc:docMk/>
          <pc:sldMk cId="1116322941" sldId="275"/>
        </pc:sldMkLst>
      </pc:sldChg>
      <pc:sldChg chg="addSp modSp modNotesTx">
        <pc:chgData name="MelissaE Martinez" userId="651140dc-18f8-45e8-87b0-d9716dcced0b" providerId="ADAL" clId="{25A368AD-39AF-418A-8BEC-64CE0D30318A}" dt="2021-06-17T17:59:56.882" v="753" actId="20577"/>
        <pc:sldMkLst>
          <pc:docMk/>
          <pc:sldMk cId="1447930671" sldId="276"/>
        </pc:sldMkLst>
        <pc:spChg chg="mod">
          <ac:chgData name="MelissaE Martinez" userId="651140dc-18f8-45e8-87b0-d9716dcced0b" providerId="ADAL" clId="{25A368AD-39AF-418A-8BEC-64CE0D30318A}" dt="2021-06-17T17:55:17.021" v="685" actId="20577"/>
          <ac:spMkLst>
            <pc:docMk/>
            <pc:sldMk cId="1447930671" sldId="276"/>
            <ac:spMk id="3" creationId="{7337A5BB-7A0A-43F2-BC76-4F730D09E95C}"/>
          </ac:spMkLst>
        </pc:spChg>
        <pc:picChg chg="add mod">
          <ac:chgData name="MelissaE Martinez" userId="651140dc-18f8-45e8-87b0-d9716dcced0b" providerId="ADAL" clId="{25A368AD-39AF-418A-8BEC-64CE0D30318A}" dt="2021-06-17T16:32:02.470" v="434" actId="1076"/>
          <ac:picMkLst>
            <pc:docMk/>
            <pc:sldMk cId="1447930671" sldId="276"/>
            <ac:picMk id="4" creationId="{33DA5310-EF02-4677-AB9C-5F04C4743551}"/>
          </ac:picMkLst>
        </pc:picChg>
      </pc:sldChg>
      <pc:sldChg chg="modSp add">
        <pc:chgData name="MelissaE Martinez" userId="651140dc-18f8-45e8-87b0-d9716dcced0b" providerId="ADAL" clId="{25A368AD-39AF-418A-8BEC-64CE0D30318A}" dt="2021-06-17T16:33:14.417" v="454" actId="255"/>
        <pc:sldMkLst>
          <pc:docMk/>
          <pc:sldMk cId="1942762357" sldId="335"/>
        </pc:sldMkLst>
        <pc:spChg chg="mod">
          <ac:chgData name="MelissaE Martinez" userId="651140dc-18f8-45e8-87b0-d9716dcced0b" providerId="ADAL" clId="{25A368AD-39AF-418A-8BEC-64CE0D30318A}" dt="2021-06-17T16:33:14.417" v="454" actId="255"/>
          <ac:spMkLst>
            <pc:docMk/>
            <pc:sldMk cId="1942762357" sldId="335"/>
            <ac:spMk id="3" creationId="{E9E3D74E-8706-426C-8F3D-3171D4ECD95F}"/>
          </ac:spMkLst>
        </pc:spChg>
      </pc:sldChg>
      <pc:sldChg chg="modSp add">
        <pc:chgData name="MelissaE Martinez" userId="651140dc-18f8-45e8-87b0-d9716dcced0b" providerId="ADAL" clId="{25A368AD-39AF-418A-8BEC-64CE0D30318A}" dt="2021-06-17T16:28:01.901" v="395"/>
        <pc:sldMkLst>
          <pc:docMk/>
          <pc:sldMk cId="2865625535" sldId="336"/>
        </pc:sldMkLst>
        <pc:spChg chg="mod">
          <ac:chgData name="MelissaE Martinez" userId="651140dc-18f8-45e8-87b0-d9716dcced0b" providerId="ADAL" clId="{25A368AD-39AF-418A-8BEC-64CE0D30318A}" dt="2021-06-17T16:27:03.652" v="392" actId="20577"/>
          <ac:spMkLst>
            <pc:docMk/>
            <pc:sldMk cId="2865625535" sldId="336"/>
            <ac:spMk id="2" creationId="{8C900D9F-204F-4663-A774-A487A22C31EA}"/>
          </ac:spMkLst>
        </pc:spChg>
        <pc:graphicFrameChg chg="mod">
          <ac:chgData name="MelissaE Martinez" userId="651140dc-18f8-45e8-87b0-d9716dcced0b" providerId="ADAL" clId="{25A368AD-39AF-418A-8BEC-64CE0D30318A}" dt="2021-06-17T16:28:01.901" v="395"/>
          <ac:graphicFrameMkLst>
            <pc:docMk/>
            <pc:sldMk cId="2865625535" sldId="336"/>
            <ac:graphicFrameMk id="4" creationId="{9BC45121-2B0E-4522-B853-BE859BA35FCA}"/>
          </ac:graphicFrameMkLst>
        </pc:graphicFrameChg>
      </pc:sldChg>
      <pc:sldChg chg="modSp add">
        <pc:chgData name="MelissaE Martinez" userId="651140dc-18f8-45e8-87b0-d9716dcced0b" providerId="ADAL" clId="{25A368AD-39AF-418A-8BEC-64CE0D30318A}" dt="2021-06-17T16:34:17.952" v="468" actId="207"/>
        <pc:sldMkLst>
          <pc:docMk/>
          <pc:sldMk cId="1773763968" sldId="338"/>
        </pc:sldMkLst>
        <pc:spChg chg="mod">
          <ac:chgData name="MelissaE Martinez" userId="651140dc-18f8-45e8-87b0-d9716dcced0b" providerId="ADAL" clId="{25A368AD-39AF-418A-8BEC-64CE0D30318A}" dt="2021-06-17T16:34:17.952" v="468" actId="207"/>
          <ac:spMkLst>
            <pc:docMk/>
            <pc:sldMk cId="1773763968" sldId="338"/>
            <ac:spMk id="3" creationId="{254892EF-9377-4E5A-9522-2DC0AC84DA8A}"/>
          </ac:spMkLst>
        </pc:spChg>
      </pc:sldChg>
      <pc:sldChg chg="modSp add modNotesTx">
        <pc:chgData name="MelissaE Martinez" userId="651140dc-18f8-45e8-87b0-d9716dcced0b" providerId="ADAL" clId="{25A368AD-39AF-418A-8BEC-64CE0D30318A}" dt="2021-06-17T22:06:32.391" v="1395" actId="20577"/>
        <pc:sldMkLst>
          <pc:docMk/>
          <pc:sldMk cId="2773478224" sldId="339"/>
        </pc:sldMkLst>
        <pc:spChg chg="mod">
          <ac:chgData name="MelissaE Martinez" userId="651140dc-18f8-45e8-87b0-d9716dcced0b" providerId="ADAL" clId="{25A368AD-39AF-418A-8BEC-64CE0D30318A}" dt="2021-06-17T16:34:03.650" v="466" actId="255"/>
          <ac:spMkLst>
            <pc:docMk/>
            <pc:sldMk cId="2773478224" sldId="339"/>
            <ac:spMk id="3" creationId="{7B79C2FD-1D91-4A49-8A40-65EC632467BB}"/>
          </ac:spMkLst>
        </pc:spChg>
      </pc:sldChg>
      <pc:sldChg chg="modSp add">
        <pc:chgData name="MelissaE Martinez" userId="651140dc-18f8-45e8-87b0-d9716dcced0b" providerId="ADAL" clId="{25A368AD-39AF-418A-8BEC-64CE0D30318A}" dt="2021-06-17T16:35:05.816" v="573" actId="20577"/>
        <pc:sldMkLst>
          <pc:docMk/>
          <pc:sldMk cId="343037166" sldId="341"/>
        </pc:sldMkLst>
        <pc:spChg chg="mod">
          <ac:chgData name="MelissaE Martinez" userId="651140dc-18f8-45e8-87b0-d9716dcced0b" providerId="ADAL" clId="{25A368AD-39AF-418A-8BEC-64CE0D30318A}" dt="2021-06-17T16:29:17.621" v="420" actId="20577"/>
          <ac:spMkLst>
            <pc:docMk/>
            <pc:sldMk cId="343037166" sldId="341"/>
            <ac:spMk id="2" creationId="{CDE21385-774A-44EC-A921-80092D5841E1}"/>
          </ac:spMkLst>
        </pc:spChg>
        <pc:spChg chg="mod">
          <ac:chgData name="MelissaE Martinez" userId="651140dc-18f8-45e8-87b0-d9716dcced0b" providerId="ADAL" clId="{25A368AD-39AF-418A-8BEC-64CE0D30318A}" dt="2021-06-17T16:35:05.816" v="573" actId="20577"/>
          <ac:spMkLst>
            <pc:docMk/>
            <pc:sldMk cId="343037166" sldId="341"/>
            <ac:spMk id="3" creationId="{32AAB440-3329-4F25-8278-D19F45EDDB8E}"/>
          </ac:spMkLst>
        </pc:spChg>
      </pc:sldChg>
      <pc:sldChg chg="modSp add del">
        <pc:chgData name="MelissaE Martinez" userId="651140dc-18f8-45e8-87b0-d9716dcced0b" providerId="ADAL" clId="{25A368AD-39AF-418A-8BEC-64CE0D30318A}" dt="2021-06-17T21:09:13.472" v="755" actId="2696"/>
        <pc:sldMkLst>
          <pc:docMk/>
          <pc:sldMk cId="169533851" sldId="346"/>
        </pc:sldMkLst>
        <pc:spChg chg="mod">
          <ac:chgData name="MelissaE Martinez" userId="651140dc-18f8-45e8-87b0-d9716dcced0b" providerId="ADAL" clId="{25A368AD-39AF-418A-8BEC-64CE0D30318A}" dt="2021-06-17T16:35:26.965" v="575" actId="207"/>
          <ac:spMkLst>
            <pc:docMk/>
            <pc:sldMk cId="169533851" sldId="346"/>
            <ac:spMk id="3" creationId="{4792E823-5B63-43EA-A13E-A56DB7B36FAA}"/>
          </ac:spMkLst>
        </pc:spChg>
        <pc:graphicFrameChg chg="modGraphic">
          <ac:chgData name="MelissaE Martinez" userId="651140dc-18f8-45e8-87b0-d9716dcced0b" providerId="ADAL" clId="{25A368AD-39AF-418A-8BEC-64CE0D30318A}" dt="2021-06-17T16:35:24.616" v="574" actId="14734"/>
          <ac:graphicFrameMkLst>
            <pc:docMk/>
            <pc:sldMk cId="169533851" sldId="346"/>
            <ac:graphicFrameMk id="5" creationId="{064CB78D-17B3-43A6-9EDD-6750284F6781}"/>
          </ac:graphicFrameMkLst>
        </pc:graphicFrameChg>
      </pc:sldChg>
      <pc:sldChg chg="delSp modSp add del">
        <pc:chgData name="MelissaE Martinez" userId="651140dc-18f8-45e8-87b0-d9716dcced0b" providerId="ADAL" clId="{25A368AD-39AF-418A-8BEC-64CE0D30318A}" dt="2021-06-17T22:02:54.327" v="776" actId="2696"/>
        <pc:sldMkLst>
          <pc:docMk/>
          <pc:sldMk cId="2801071830" sldId="347"/>
        </pc:sldMkLst>
        <pc:spChg chg="mod">
          <ac:chgData name="MelissaE Martinez" userId="651140dc-18f8-45e8-87b0-d9716dcced0b" providerId="ADAL" clId="{25A368AD-39AF-418A-8BEC-64CE0D30318A}" dt="2021-06-17T22:02:39.392" v="775" actId="255"/>
          <ac:spMkLst>
            <pc:docMk/>
            <pc:sldMk cId="2801071830" sldId="347"/>
            <ac:spMk id="3" creationId="{254892EF-9377-4E5A-9522-2DC0AC84DA8A}"/>
          </ac:spMkLst>
        </pc:spChg>
        <pc:picChg chg="del">
          <ac:chgData name="MelissaE Martinez" userId="651140dc-18f8-45e8-87b0-d9716dcced0b" providerId="ADAL" clId="{25A368AD-39AF-418A-8BEC-64CE0D30318A}" dt="2021-06-17T22:02:01.809" v="757" actId="478"/>
          <ac:picMkLst>
            <pc:docMk/>
            <pc:sldMk cId="2801071830" sldId="347"/>
            <ac:picMk id="4" creationId="{87C3450F-D9E8-46E7-A591-44DD118F97A3}"/>
          </ac:picMkLst>
        </pc:picChg>
        <pc:picChg chg="del">
          <ac:chgData name="MelissaE Martinez" userId="651140dc-18f8-45e8-87b0-d9716dcced0b" providerId="ADAL" clId="{25A368AD-39AF-418A-8BEC-64CE0D30318A}" dt="2021-06-17T22:02:04.143" v="761" actId="478"/>
          <ac:picMkLst>
            <pc:docMk/>
            <pc:sldMk cId="2801071830" sldId="347"/>
            <ac:picMk id="6" creationId="{D22DC2CE-F957-46F7-A3CF-288EA77EC250}"/>
          </ac:picMkLst>
        </pc:picChg>
        <pc:picChg chg="del">
          <ac:chgData name="MelissaE Martinez" userId="651140dc-18f8-45e8-87b0-d9716dcced0b" providerId="ADAL" clId="{25A368AD-39AF-418A-8BEC-64CE0D30318A}" dt="2021-06-17T22:02:03.225" v="759" actId="478"/>
          <ac:picMkLst>
            <pc:docMk/>
            <pc:sldMk cId="2801071830" sldId="347"/>
            <ac:picMk id="2050" creationId="{57FC5047-BDB8-48FB-BBF1-F2745217D50C}"/>
          </ac:picMkLst>
        </pc:picChg>
        <pc:picChg chg="del">
          <ac:chgData name="MelissaE Martinez" userId="651140dc-18f8-45e8-87b0-d9716dcced0b" providerId="ADAL" clId="{25A368AD-39AF-418A-8BEC-64CE0D30318A}" dt="2021-06-17T22:02:03.726" v="760" actId="478"/>
          <ac:picMkLst>
            <pc:docMk/>
            <pc:sldMk cId="2801071830" sldId="347"/>
            <ac:picMk id="2052" creationId="{866F12AC-73B2-4A93-A21C-CE09E34BA397}"/>
          </ac:picMkLst>
        </pc:picChg>
        <pc:picChg chg="del">
          <ac:chgData name="MelissaE Martinez" userId="651140dc-18f8-45e8-87b0-d9716dcced0b" providerId="ADAL" clId="{25A368AD-39AF-418A-8BEC-64CE0D30318A}" dt="2021-06-17T22:02:02.759" v="758" actId="478"/>
          <ac:picMkLst>
            <pc:docMk/>
            <pc:sldMk cId="2801071830" sldId="347"/>
            <ac:picMk id="2054" creationId="{03804179-D9F3-4678-9091-6488D9E6330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bellevuec-my.sharepoint.com/personal/melissae_martinez_bellevuecollege_edu/Documents/Desktop/Early%20Alert%20program%202020-21/Spring%202021%20EAP%20call%20lo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ellevuec-my.sharepoint.com/personal/melissae_martinez_bellevuecollege_edu/Documents/Desktop/Early%20Alert%20program%202020-21/Spring%202021%20EAP%20call%20lo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bellevuec-my.sharepoint.com/personal/melissae_martinez_bellevuecollege_edu/Documents/Desktop/Early%20Alert%20program%202020-21/Spring%202021%20EAP%20call%20lo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Alerts by Alert</a:t>
            </a:r>
            <a:r>
              <a:rPr lang="en-US" baseline="0"/>
              <a:t> Type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721268789699289"/>
          <c:y val="0.28684677201868913"/>
          <c:w val="0.65217086037072658"/>
          <c:h val="0.7131532279813109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21-452D-B83A-D828FAF5C6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21-452D-B83A-D828FAF5C6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21-452D-B83A-D828FAF5C6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121-452D-B83A-D828FAF5C69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121-452D-B83A-D828FAF5C69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 by alert type'!$A$1:$A$5</c:f>
              <c:strCache>
                <c:ptCount val="5"/>
                <c:pt idx="0">
                  <c:v>Neved attend</c:v>
                </c:pt>
                <c:pt idx="1">
                  <c:v>Missing assignments</c:v>
                </c:pt>
                <c:pt idx="2">
                  <c:v>Missed classes/stopped logging into Canvas</c:v>
                </c:pt>
                <c:pt idx="3">
                  <c:v>Low performance on testing</c:v>
                </c:pt>
                <c:pt idx="4">
                  <c:v>Other</c:v>
                </c:pt>
              </c:strCache>
            </c:strRef>
          </c:cat>
          <c:val>
            <c:numRef>
              <c:f>'Data by alert type'!$B$1:$B$5</c:f>
              <c:numCache>
                <c:formatCode>General</c:formatCode>
                <c:ptCount val="5"/>
                <c:pt idx="0">
                  <c:v>101</c:v>
                </c:pt>
                <c:pt idx="1">
                  <c:v>289</c:v>
                </c:pt>
                <c:pt idx="2">
                  <c:v>105</c:v>
                </c:pt>
                <c:pt idx="3">
                  <c:v>27</c:v>
                </c:pt>
                <c:pt idx="4">
                  <c:v>2</c:v>
                </c:pt>
              </c:numCache>
            </c:numRef>
          </c:val>
          <c:extLst>
            <c:ext xmlns:c16="http://schemas.microsoft.com/office/drawing/2014/chart" uri="{C3380CC4-5D6E-409C-BE32-E72D297353CC}">
              <c16:uniqueId val="{0000000A-2121-452D-B83A-D828FAF5C692}"/>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2.5728181388020313E-2"/>
          <c:y val="7.1683375485746534E-2"/>
          <c:w val="0.96506404158760029"/>
          <c:h val="0.16104719504844142"/>
        </c:manualLayout>
      </c:layout>
      <c:overlay val="0"/>
      <c:spPr>
        <a:noFill/>
        <a:ln>
          <a:noFill/>
        </a:ln>
        <a:effectLst/>
      </c:spPr>
      <c:txPr>
        <a:bodyPr rot="0" spcFirstLastPara="1" vertOverflow="ellipsis" vert="horz" wrap="square" anchor="ctr" anchorCtr="1"/>
        <a:lstStyle/>
        <a:p>
          <a:pPr algn="just">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'Class data'!$A$2:$A$55</c:f>
              <c:strCache>
                <c:ptCount val="54"/>
                <c:pt idx="0">
                  <c:v>ABE</c:v>
                </c:pt>
                <c:pt idx="1">
                  <c:v>ACCT</c:v>
                </c:pt>
                <c:pt idx="2">
                  <c:v>AHE</c:v>
                </c:pt>
                <c:pt idx="3">
                  <c:v>AHEA </c:v>
                </c:pt>
                <c:pt idx="4">
                  <c:v>ANTH</c:v>
                </c:pt>
                <c:pt idx="5">
                  <c:v>ART </c:v>
                </c:pt>
                <c:pt idx="6">
                  <c:v>ASL</c:v>
                </c:pt>
                <c:pt idx="7">
                  <c:v>BIOL</c:v>
                </c:pt>
                <c:pt idx="8">
                  <c:v>BTS</c:v>
                </c:pt>
                <c:pt idx="9">
                  <c:v>BUS</c:v>
                </c:pt>
                <c:pt idx="10">
                  <c:v>BTS</c:v>
                </c:pt>
                <c:pt idx="11">
                  <c:v>BUSIT</c:v>
                </c:pt>
                <c:pt idx="12">
                  <c:v>CEO</c:v>
                </c:pt>
                <c:pt idx="13">
                  <c:v>CES</c:v>
                </c:pt>
                <c:pt idx="14">
                  <c:v>CHEM</c:v>
                </c:pt>
                <c:pt idx="15">
                  <c:v>CHIN</c:v>
                </c:pt>
                <c:pt idx="16">
                  <c:v>CMST</c:v>
                </c:pt>
                <c:pt idx="17">
                  <c:v>DBA</c:v>
                </c:pt>
                <c:pt idx="18">
                  <c:v>DMA</c:v>
                </c:pt>
                <c:pt idx="19">
                  <c:v>DRAMA</c:v>
                </c:pt>
                <c:pt idx="20">
                  <c:v>ECED </c:v>
                </c:pt>
                <c:pt idx="21">
                  <c:v>ECON</c:v>
                </c:pt>
                <c:pt idx="22">
                  <c:v>EDUC</c:v>
                </c:pt>
                <c:pt idx="23">
                  <c:v>ELIUP</c:v>
                </c:pt>
                <c:pt idx="24">
                  <c:v>ENGL</c:v>
                </c:pt>
                <c:pt idx="25">
                  <c:v>ENVS</c:v>
                </c:pt>
                <c:pt idx="26">
                  <c:v>FYS</c:v>
                </c:pt>
                <c:pt idx="27">
                  <c:v>GEOL</c:v>
                </c:pt>
                <c:pt idx="28">
                  <c:v>GERM</c:v>
                </c:pt>
                <c:pt idx="29">
                  <c:v>HCML</c:v>
                </c:pt>
                <c:pt idx="30">
                  <c:v>HD</c:v>
                </c:pt>
                <c:pt idx="31">
                  <c:v>HIST</c:v>
                </c:pt>
                <c:pt idx="32">
                  <c:v>HLTH</c:v>
                </c:pt>
                <c:pt idx="33">
                  <c:v>INDES</c:v>
                </c:pt>
                <c:pt idx="34">
                  <c:v>INTER</c:v>
                </c:pt>
                <c:pt idx="35">
                  <c:v>ISIT</c:v>
                </c:pt>
                <c:pt idx="36">
                  <c:v>IT</c:v>
                </c:pt>
                <c:pt idx="37">
                  <c:v>JAPN</c:v>
                </c:pt>
                <c:pt idx="38">
                  <c:v>MATH</c:v>
                </c:pt>
                <c:pt idx="39">
                  <c:v>MKTG</c:v>
                </c:pt>
                <c:pt idx="40">
                  <c:v>MUSC</c:v>
                </c:pt>
                <c:pt idx="41">
                  <c:v>NDT</c:v>
                </c:pt>
                <c:pt idx="42">
                  <c:v>NSCOM</c:v>
                </c:pt>
                <c:pt idx="43">
                  <c:v>NURS</c:v>
                </c:pt>
                <c:pt idx="44">
                  <c:v>NUTR </c:v>
                </c:pt>
                <c:pt idx="45">
                  <c:v>OCEA </c:v>
                </c:pt>
                <c:pt idx="46">
                  <c:v>PE</c:v>
                </c:pt>
                <c:pt idx="47">
                  <c:v>PHIL</c:v>
                </c:pt>
                <c:pt idx="48">
                  <c:v>PHYS</c:v>
                </c:pt>
                <c:pt idx="49">
                  <c:v>POLS</c:v>
                </c:pt>
                <c:pt idx="50">
                  <c:v>PROG</c:v>
                </c:pt>
                <c:pt idx="51">
                  <c:v>PSYCH</c:v>
                </c:pt>
                <c:pt idx="52">
                  <c:v>SOC</c:v>
                </c:pt>
                <c:pt idx="53">
                  <c:v>SPAN</c:v>
                </c:pt>
              </c:strCache>
            </c:strRef>
          </c:cat>
          <c:val>
            <c:numRef>
              <c:f>'Class data'!$B$2:$B$55</c:f>
              <c:numCache>
                <c:formatCode>General</c:formatCode>
                <c:ptCount val="54"/>
                <c:pt idx="0">
                  <c:v>5</c:v>
                </c:pt>
                <c:pt idx="1">
                  <c:v>9</c:v>
                </c:pt>
                <c:pt idx="2">
                  <c:v>1</c:v>
                </c:pt>
                <c:pt idx="3">
                  <c:v>3</c:v>
                </c:pt>
                <c:pt idx="5">
                  <c:v>6</c:v>
                </c:pt>
                <c:pt idx="6">
                  <c:v>4</c:v>
                </c:pt>
                <c:pt idx="7">
                  <c:v>19</c:v>
                </c:pt>
                <c:pt idx="8">
                  <c:v>7</c:v>
                </c:pt>
                <c:pt idx="9">
                  <c:v>25</c:v>
                </c:pt>
                <c:pt idx="10">
                  <c:v>7</c:v>
                </c:pt>
                <c:pt idx="11">
                  <c:v>3</c:v>
                </c:pt>
                <c:pt idx="12">
                  <c:v>1</c:v>
                </c:pt>
                <c:pt idx="13">
                  <c:v>5</c:v>
                </c:pt>
                <c:pt idx="14">
                  <c:v>2</c:v>
                </c:pt>
                <c:pt idx="15">
                  <c:v>3</c:v>
                </c:pt>
                <c:pt idx="16">
                  <c:v>30</c:v>
                </c:pt>
                <c:pt idx="17">
                  <c:v>1</c:v>
                </c:pt>
                <c:pt idx="18">
                  <c:v>2</c:v>
                </c:pt>
                <c:pt idx="19">
                  <c:v>3</c:v>
                </c:pt>
                <c:pt idx="20">
                  <c:v>4</c:v>
                </c:pt>
                <c:pt idx="21">
                  <c:v>17</c:v>
                </c:pt>
                <c:pt idx="22">
                  <c:v>4</c:v>
                </c:pt>
                <c:pt idx="23">
                  <c:v>1</c:v>
                </c:pt>
                <c:pt idx="24">
                  <c:v>51</c:v>
                </c:pt>
                <c:pt idx="25">
                  <c:v>5</c:v>
                </c:pt>
                <c:pt idx="26">
                  <c:v>1</c:v>
                </c:pt>
                <c:pt idx="27">
                  <c:v>9</c:v>
                </c:pt>
                <c:pt idx="28">
                  <c:v>1</c:v>
                </c:pt>
                <c:pt idx="29">
                  <c:v>2</c:v>
                </c:pt>
                <c:pt idx="30">
                  <c:v>5</c:v>
                </c:pt>
                <c:pt idx="31">
                  <c:v>20</c:v>
                </c:pt>
                <c:pt idx="32">
                  <c:v>8</c:v>
                </c:pt>
                <c:pt idx="33">
                  <c:v>8</c:v>
                </c:pt>
                <c:pt idx="34">
                  <c:v>6</c:v>
                </c:pt>
                <c:pt idx="35">
                  <c:v>4</c:v>
                </c:pt>
                <c:pt idx="36">
                  <c:v>2</c:v>
                </c:pt>
                <c:pt idx="37">
                  <c:v>2</c:v>
                </c:pt>
                <c:pt idx="38">
                  <c:v>66</c:v>
                </c:pt>
                <c:pt idx="39">
                  <c:v>14</c:v>
                </c:pt>
                <c:pt idx="40">
                  <c:v>1</c:v>
                </c:pt>
                <c:pt idx="41">
                  <c:v>3</c:v>
                </c:pt>
                <c:pt idx="42">
                  <c:v>2</c:v>
                </c:pt>
                <c:pt idx="43">
                  <c:v>2</c:v>
                </c:pt>
                <c:pt idx="44">
                  <c:v>6</c:v>
                </c:pt>
                <c:pt idx="45">
                  <c:v>33</c:v>
                </c:pt>
                <c:pt idx="46">
                  <c:v>30</c:v>
                </c:pt>
                <c:pt idx="47">
                  <c:v>11</c:v>
                </c:pt>
                <c:pt idx="48">
                  <c:v>2</c:v>
                </c:pt>
                <c:pt idx="49">
                  <c:v>5</c:v>
                </c:pt>
                <c:pt idx="50">
                  <c:v>9</c:v>
                </c:pt>
                <c:pt idx="51">
                  <c:v>32</c:v>
                </c:pt>
                <c:pt idx="52">
                  <c:v>13</c:v>
                </c:pt>
                <c:pt idx="53">
                  <c:v>1</c:v>
                </c:pt>
              </c:numCache>
            </c:numRef>
          </c:val>
          <c:extLst>
            <c:ext xmlns:c16="http://schemas.microsoft.com/office/drawing/2014/chart" uri="{C3380CC4-5D6E-409C-BE32-E72D297353CC}">
              <c16:uniqueId val="{00000000-756C-48F5-B301-228051F022AB}"/>
            </c:ext>
          </c:extLst>
        </c:ser>
        <c:dLbls>
          <c:showLegendKey val="0"/>
          <c:showVal val="0"/>
          <c:showCatName val="0"/>
          <c:showSerName val="0"/>
          <c:showPercent val="0"/>
          <c:showBubbleSize val="0"/>
        </c:dLbls>
        <c:gapWidth val="219"/>
        <c:overlap val="-27"/>
        <c:axId val="1974063023"/>
        <c:axId val="1968622079"/>
      </c:barChart>
      <c:catAx>
        <c:axId val="197406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8622079"/>
        <c:crosses val="autoZero"/>
        <c:auto val="1"/>
        <c:lblAlgn val="ctr"/>
        <c:lblOffset val="100"/>
        <c:noMultiLvlLbl val="0"/>
      </c:catAx>
      <c:valAx>
        <c:axId val="1968622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40630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99684908464604E-2"/>
          <c:y val="0.11726843460169983"/>
          <c:w val="0.96960063018307074"/>
          <c:h val="0.86996250521319507"/>
        </c:manualLayout>
      </c:layout>
      <c:barChart>
        <c:barDir val="col"/>
        <c:grouping val="clustered"/>
        <c:varyColors val="0"/>
        <c:ser>
          <c:idx val="0"/>
          <c:order val="0"/>
          <c:tx>
            <c:strRef>
              <c:f>'Class data'!$A$59</c:f>
              <c:strCache>
                <c:ptCount val="1"/>
                <c:pt idx="0">
                  <c:v>ANTH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data'!$B$58</c:f>
              <c:strCache>
                <c:ptCount val="1"/>
                <c:pt idx="0">
                  <c:v>Total alerts submitted</c:v>
                </c:pt>
              </c:strCache>
            </c:strRef>
          </c:cat>
          <c:val>
            <c:numRef>
              <c:f>'Class data'!$B$59</c:f>
              <c:numCache>
                <c:formatCode>General</c:formatCode>
                <c:ptCount val="1"/>
                <c:pt idx="0">
                  <c:v>15</c:v>
                </c:pt>
              </c:numCache>
            </c:numRef>
          </c:val>
          <c:extLst>
            <c:ext xmlns:c16="http://schemas.microsoft.com/office/drawing/2014/chart" uri="{C3380CC4-5D6E-409C-BE32-E72D297353CC}">
              <c16:uniqueId val="{00000000-68AC-4318-8242-998CD3DD75FA}"/>
            </c:ext>
          </c:extLst>
        </c:ser>
        <c:ser>
          <c:idx val="1"/>
          <c:order val="1"/>
          <c:tx>
            <c:strRef>
              <c:f>'Class data'!$A$60</c:f>
              <c:strCache>
                <c:ptCount val="1"/>
                <c:pt idx="0">
                  <c:v>BIOL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data'!$B$58</c:f>
              <c:strCache>
                <c:ptCount val="1"/>
                <c:pt idx="0">
                  <c:v>Total alerts submitted</c:v>
                </c:pt>
              </c:strCache>
            </c:strRef>
          </c:cat>
          <c:val>
            <c:numRef>
              <c:f>'Class data'!$B$60</c:f>
              <c:numCache>
                <c:formatCode>General</c:formatCode>
                <c:ptCount val="1"/>
                <c:pt idx="0">
                  <c:v>19</c:v>
                </c:pt>
              </c:numCache>
            </c:numRef>
          </c:val>
          <c:extLst>
            <c:ext xmlns:c16="http://schemas.microsoft.com/office/drawing/2014/chart" uri="{C3380CC4-5D6E-409C-BE32-E72D297353CC}">
              <c16:uniqueId val="{00000001-68AC-4318-8242-998CD3DD75FA}"/>
            </c:ext>
          </c:extLst>
        </c:ser>
        <c:ser>
          <c:idx val="2"/>
          <c:order val="2"/>
          <c:tx>
            <c:strRef>
              <c:f>'Class data'!$A$61</c:f>
              <c:strCache>
                <c:ptCount val="1"/>
                <c:pt idx="0">
                  <c:v>BUS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data'!$B$58</c:f>
              <c:strCache>
                <c:ptCount val="1"/>
                <c:pt idx="0">
                  <c:v>Total alerts submitted</c:v>
                </c:pt>
              </c:strCache>
            </c:strRef>
          </c:cat>
          <c:val>
            <c:numRef>
              <c:f>'Class data'!$B$61</c:f>
              <c:numCache>
                <c:formatCode>General</c:formatCode>
                <c:ptCount val="1"/>
                <c:pt idx="0">
                  <c:v>25</c:v>
                </c:pt>
              </c:numCache>
            </c:numRef>
          </c:val>
          <c:extLst>
            <c:ext xmlns:c16="http://schemas.microsoft.com/office/drawing/2014/chart" uri="{C3380CC4-5D6E-409C-BE32-E72D297353CC}">
              <c16:uniqueId val="{00000002-68AC-4318-8242-998CD3DD75FA}"/>
            </c:ext>
          </c:extLst>
        </c:ser>
        <c:ser>
          <c:idx val="3"/>
          <c:order val="3"/>
          <c:tx>
            <c:strRef>
              <c:f>'Class data'!$A$62</c:f>
              <c:strCache>
                <c:ptCount val="1"/>
                <c:pt idx="0">
                  <c:v>CMST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data'!$B$58</c:f>
              <c:strCache>
                <c:ptCount val="1"/>
                <c:pt idx="0">
                  <c:v>Total alerts submitted</c:v>
                </c:pt>
              </c:strCache>
            </c:strRef>
          </c:cat>
          <c:val>
            <c:numRef>
              <c:f>'Class data'!$B$62</c:f>
              <c:numCache>
                <c:formatCode>General</c:formatCode>
                <c:ptCount val="1"/>
                <c:pt idx="0">
                  <c:v>30</c:v>
                </c:pt>
              </c:numCache>
            </c:numRef>
          </c:val>
          <c:extLst>
            <c:ext xmlns:c16="http://schemas.microsoft.com/office/drawing/2014/chart" uri="{C3380CC4-5D6E-409C-BE32-E72D297353CC}">
              <c16:uniqueId val="{00000003-68AC-4318-8242-998CD3DD75FA}"/>
            </c:ext>
          </c:extLst>
        </c:ser>
        <c:ser>
          <c:idx val="4"/>
          <c:order val="4"/>
          <c:tx>
            <c:strRef>
              <c:f>'Class data'!$A$63</c:f>
              <c:strCache>
                <c:ptCount val="1"/>
                <c:pt idx="0">
                  <c:v>ECON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data'!$B$58</c:f>
              <c:strCache>
                <c:ptCount val="1"/>
                <c:pt idx="0">
                  <c:v>Total alerts submitted</c:v>
                </c:pt>
              </c:strCache>
            </c:strRef>
          </c:cat>
          <c:val>
            <c:numRef>
              <c:f>'Class data'!$B$63</c:f>
              <c:numCache>
                <c:formatCode>General</c:formatCode>
                <c:ptCount val="1"/>
                <c:pt idx="0">
                  <c:v>17</c:v>
                </c:pt>
              </c:numCache>
            </c:numRef>
          </c:val>
          <c:extLst>
            <c:ext xmlns:c16="http://schemas.microsoft.com/office/drawing/2014/chart" uri="{C3380CC4-5D6E-409C-BE32-E72D297353CC}">
              <c16:uniqueId val="{00000004-68AC-4318-8242-998CD3DD75FA}"/>
            </c:ext>
          </c:extLst>
        </c:ser>
        <c:ser>
          <c:idx val="5"/>
          <c:order val="5"/>
          <c:tx>
            <c:strRef>
              <c:f>'Class data'!$A$64</c:f>
              <c:strCache>
                <c:ptCount val="1"/>
                <c:pt idx="0">
                  <c:v>ENGL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data'!$B$58</c:f>
              <c:strCache>
                <c:ptCount val="1"/>
                <c:pt idx="0">
                  <c:v>Total alerts submitted</c:v>
                </c:pt>
              </c:strCache>
            </c:strRef>
          </c:cat>
          <c:val>
            <c:numRef>
              <c:f>'Class data'!$B$64</c:f>
              <c:numCache>
                <c:formatCode>General</c:formatCode>
                <c:ptCount val="1"/>
                <c:pt idx="0">
                  <c:v>51</c:v>
                </c:pt>
              </c:numCache>
            </c:numRef>
          </c:val>
          <c:extLst>
            <c:ext xmlns:c16="http://schemas.microsoft.com/office/drawing/2014/chart" uri="{C3380CC4-5D6E-409C-BE32-E72D297353CC}">
              <c16:uniqueId val="{00000005-68AC-4318-8242-998CD3DD75FA}"/>
            </c:ext>
          </c:extLst>
        </c:ser>
        <c:ser>
          <c:idx val="6"/>
          <c:order val="6"/>
          <c:tx>
            <c:strRef>
              <c:f>'Class data'!$A$65</c:f>
              <c:strCache>
                <c:ptCount val="1"/>
                <c:pt idx="0">
                  <c:v>HIST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data'!$B$58</c:f>
              <c:strCache>
                <c:ptCount val="1"/>
                <c:pt idx="0">
                  <c:v>Total alerts submitted</c:v>
                </c:pt>
              </c:strCache>
            </c:strRef>
          </c:cat>
          <c:val>
            <c:numRef>
              <c:f>'Class data'!$B$65</c:f>
              <c:numCache>
                <c:formatCode>General</c:formatCode>
                <c:ptCount val="1"/>
                <c:pt idx="0">
                  <c:v>20</c:v>
                </c:pt>
              </c:numCache>
            </c:numRef>
          </c:val>
          <c:extLst>
            <c:ext xmlns:c16="http://schemas.microsoft.com/office/drawing/2014/chart" uri="{C3380CC4-5D6E-409C-BE32-E72D297353CC}">
              <c16:uniqueId val="{00000006-68AC-4318-8242-998CD3DD75FA}"/>
            </c:ext>
          </c:extLst>
        </c:ser>
        <c:ser>
          <c:idx val="7"/>
          <c:order val="7"/>
          <c:tx>
            <c:strRef>
              <c:f>'Class data'!$A$66</c:f>
              <c:strCache>
                <c:ptCount val="1"/>
                <c:pt idx="0">
                  <c:v>MATH</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data'!$B$58</c:f>
              <c:strCache>
                <c:ptCount val="1"/>
                <c:pt idx="0">
                  <c:v>Total alerts submitted</c:v>
                </c:pt>
              </c:strCache>
            </c:strRef>
          </c:cat>
          <c:val>
            <c:numRef>
              <c:f>'Class data'!$B$66</c:f>
              <c:numCache>
                <c:formatCode>General</c:formatCode>
                <c:ptCount val="1"/>
                <c:pt idx="0">
                  <c:v>66</c:v>
                </c:pt>
              </c:numCache>
            </c:numRef>
          </c:val>
          <c:extLst>
            <c:ext xmlns:c16="http://schemas.microsoft.com/office/drawing/2014/chart" uri="{C3380CC4-5D6E-409C-BE32-E72D297353CC}">
              <c16:uniqueId val="{00000007-68AC-4318-8242-998CD3DD75FA}"/>
            </c:ext>
          </c:extLst>
        </c:ser>
        <c:ser>
          <c:idx val="8"/>
          <c:order val="8"/>
          <c:tx>
            <c:strRef>
              <c:f>'Class data'!$A$67</c:f>
              <c:strCache>
                <c:ptCount val="1"/>
                <c:pt idx="0">
                  <c:v>MKTG</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data'!$B$58</c:f>
              <c:strCache>
                <c:ptCount val="1"/>
                <c:pt idx="0">
                  <c:v>Total alerts submitted</c:v>
                </c:pt>
              </c:strCache>
            </c:strRef>
          </c:cat>
          <c:val>
            <c:numRef>
              <c:f>'Class data'!$B$67</c:f>
              <c:numCache>
                <c:formatCode>General</c:formatCode>
                <c:ptCount val="1"/>
                <c:pt idx="0">
                  <c:v>14</c:v>
                </c:pt>
              </c:numCache>
            </c:numRef>
          </c:val>
          <c:extLst>
            <c:ext xmlns:c16="http://schemas.microsoft.com/office/drawing/2014/chart" uri="{C3380CC4-5D6E-409C-BE32-E72D297353CC}">
              <c16:uniqueId val="{00000008-68AC-4318-8242-998CD3DD75FA}"/>
            </c:ext>
          </c:extLst>
        </c:ser>
        <c:ser>
          <c:idx val="9"/>
          <c:order val="9"/>
          <c:tx>
            <c:strRef>
              <c:f>'Class data'!$A$68</c:f>
              <c:strCache>
                <c:ptCount val="1"/>
                <c:pt idx="0">
                  <c:v>OCEA </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data'!$B$58</c:f>
              <c:strCache>
                <c:ptCount val="1"/>
                <c:pt idx="0">
                  <c:v>Total alerts submitted</c:v>
                </c:pt>
              </c:strCache>
            </c:strRef>
          </c:cat>
          <c:val>
            <c:numRef>
              <c:f>'Class data'!$B$68</c:f>
              <c:numCache>
                <c:formatCode>General</c:formatCode>
                <c:ptCount val="1"/>
                <c:pt idx="0">
                  <c:v>33</c:v>
                </c:pt>
              </c:numCache>
            </c:numRef>
          </c:val>
          <c:extLst>
            <c:ext xmlns:c16="http://schemas.microsoft.com/office/drawing/2014/chart" uri="{C3380CC4-5D6E-409C-BE32-E72D297353CC}">
              <c16:uniqueId val="{00000009-68AC-4318-8242-998CD3DD75FA}"/>
            </c:ext>
          </c:extLst>
        </c:ser>
        <c:ser>
          <c:idx val="10"/>
          <c:order val="10"/>
          <c:tx>
            <c:strRef>
              <c:f>'Class data'!$A$69</c:f>
              <c:strCache>
                <c:ptCount val="1"/>
                <c:pt idx="0">
                  <c:v>PE</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data'!$B$58</c:f>
              <c:strCache>
                <c:ptCount val="1"/>
                <c:pt idx="0">
                  <c:v>Total alerts submitted</c:v>
                </c:pt>
              </c:strCache>
            </c:strRef>
          </c:cat>
          <c:val>
            <c:numRef>
              <c:f>'Class data'!$B$69</c:f>
              <c:numCache>
                <c:formatCode>General</c:formatCode>
                <c:ptCount val="1"/>
                <c:pt idx="0">
                  <c:v>30</c:v>
                </c:pt>
              </c:numCache>
            </c:numRef>
          </c:val>
          <c:extLst>
            <c:ext xmlns:c16="http://schemas.microsoft.com/office/drawing/2014/chart" uri="{C3380CC4-5D6E-409C-BE32-E72D297353CC}">
              <c16:uniqueId val="{0000000A-68AC-4318-8242-998CD3DD75FA}"/>
            </c:ext>
          </c:extLst>
        </c:ser>
        <c:ser>
          <c:idx val="11"/>
          <c:order val="11"/>
          <c:tx>
            <c:strRef>
              <c:f>'Class data'!$A$70</c:f>
              <c:strCache>
                <c:ptCount val="1"/>
                <c:pt idx="0">
                  <c:v>PHIL</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data'!$B$58</c:f>
              <c:strCache>
                <c:ptCount val="1"/>
                <c:pt idx="0">
                  <c:v>Total alerts submitted</c:v>
                </c:pt>
              </c:strCache>
            </c:strRef>
          </c:cat>
          <c:val>
            <c:numRef>
              <c:f>'Class data'!$B$70</c:f>
              <c:numCache>
                <c:formatCode>General</c:formatCode>
                <c:ptCount val="1"/>
                <c:pt idx="0">
                  <c:v>11</c:v>
                </c:pt>
              </c:numCache>
            </c:numRef>
          </c:val>
          <c:extLst>
            <c:ext xmlns:c16="http://schemas.microsoft.com/office/drawing/2014/chart" uri="{C3380CC4-5D6E-409C-BE32-E72D297353CC}">
              <c16:uniqueId val="{0000000B-68AC-4318-8242-998CD3DD75FA}"/>
            </c:ext>
          </c:extLst>
        </c:ser>
        <c:ser>
          <c:idx val="12"/>
          <c:order val="12"/>
          <c:tx>
            <c:strRef>
              <c:f>'Class data'!$A$71</c:f>
              <c:strCache>
                <c:ptCount val="1"/>
                <c:pt idx="0">
                  <c:v>PSYCH</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data'!$B$58</c:f>
              <c:strCache>
                <c:ptCount val="1"/>
                <c:pt idx="0">
                  <c:v>Total alerts submitted</c:v>
                </c:pt>
              </c:strCache>
            </c:strRef>
          </c:cat>
          <c:val>
            <c:numRef>
              <c:f>'Class data'!$B$71</c:f>
              <c:numCache>
                <c:formatCode>General</c:formatCode>
                <c:ptCount val="1"/>
                <c:pt idx="0">
                  <c:v>32</c:v>
                </c:pt>
              </c:numCache>
            </c:numRef>
          </c:val>
          <c:extLst>
            <c:ext xmlns:c16="http://schemas.microsoft.com/office/drawing/2014/chart" uri="{C3380CC4-5D6E-409C-BE32-E72D297353CC}">
              <c16:uniqueId val="{0000000C-68AC-4318-8242-998CD3DD75FA}"/>
            </c:ext>
          </c:extLst>
        </c:ser>
        <c:ser>
          <c:idx val="13"/>
          <c:order val="13"/>
          <c:tx>
            <c:strRef>
              <c:f>'Class data'!$A$72</c:f>
              <c:strCache>
                <c:ptCount val="1"/>
                <c:pt idx="0">
                  <c:v>SOC</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data'!$B$58</c:f>
              <c:strCache>
                <c:ptCount val="1"/>
                <c:pt idx="0">
                  <c:v>Total alerts submitted</c:v>
                </c:pt>
              </c:strCache>
            </c:strRef>
          </c:cat>
          <c:val>
            <c:numRef>
              <c:f>'Class data'!$B$72</c:f>
              <c:numCache>
                <c:formatCode>General</c:formatCode>
                <c:ptCount val="1"/>
                <c:pt idx="0">
                  <c:v>13</c:v>
                </c:pt>
              </c:numCache>
            </c:numRef>
          </c:val>
          <c:extLst>
            <c:ext xmlns:c16="http://schemas.microsoft.com/office/drawing/2014/chart" uri="{C3380CC4-5D6E-409C-BE32-E72D297353CC}">
              <c16:uniqueId val="{0000000D-68AC-4318-8242-998CD3DD75FA}"/>
            </c:ext>
          </c:extLst>
        </c:ser>
        <c:dLbls>
          <c:showLegendKey val="0"/>
          <c:showVal val="1"/>
          <c:showCatName val="0"/>
          <c:showSerName val="0"/>
          <c:showPercent val="0"/>
          <c:showBubbleSize val="0"/>
        </c:dLbls>
        <c:gapWidth val="150"/>
        <c:overlap val="-25"/>
        <c:axId val="1833276896"/>
        <c:axId val="1931505984"/>
      </c:barChart>
      <c:catAx>
        <c:axId val="1833276896"/>
        <c:scaling>
          <c:orientation val="minMax"/>
        </c:scaling>
        <c:delete val="1"/>
        <c:axPos val="b"/>
        <c:numFmt formatCode="General" sourceLinked="1"/>
        <c:majorTickMark val="none"/>
        <c:minorTickMark val="none"/>
        <c:tickLblPos val="nextTo"/>
        <c:crossAx val="1931505984"/>
        <c:crosses val="autoZero"/>
        <c:auto val="1"/>
        <c:lblAlgn val="ctr"/>
        <c:lblOffset val="100"/>
        <c:noMultiLvlLbl val="0"/>
      </c:catAx>
      <c:valAx>
        <c:axId val="1931505984"/>
        <c:scaling>
          <c:orientation val="minMax"/>
        </c:scaling>
        <c:delete val="1"/>
        <c:axPos val="l"/>
        <c:numFmt formatCode="General" sourceLinked="1"/>
        <c:majorTickMark val="none"/>
        <c:minorTickMark val="none"/>
        <c:tickLblPos val="nextTo"/>
        <c:crossAx val="1833276896"/>
        <c:crosses val="autoZero"/>
        <c:crossBetween val="between"/>
      </c:valAx>
      <c:spPr>
        <a:noFill/>
        <a:ln>
          <a:noFill/>
        </a:ln>
        <a:effectLst/>
      </c:spPr>
    </c:plotArea>
    <c:legend>
      <c:legendPos val="t"/>
      <c:layout>
        <c:manualLayout>
          <c:xMode val="edge"/>
          <c:yMode val="edge"/>
          <c:x val="8.3368150077576045E-2"/>
          <c:y val="1.7686254337961432E-2"/>
          <c:w val="0.88091532905842118"/>
          <c:h val="0.132926890713961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Sheet2!$A$1:$A$5</c:f>
              <c:strCache>
                <c:ptCount val="5"/>
                <c:pt idx="0">
                  <c:v>Spring 2020*</c:v>
                </c:pt>
                <c:pt idx="1">
                  <c:v>Summer 2020</c:v>
                </c:pt>
                <c:pt idx="2">
                  <c:v>Fall 2020</c:v>
                </c:pt>
                <c:pt idx="3">
                  <c:v>Winter 2021</c:v>
                </c:pt>
                <c:pt idx="4">
                  <c:v>Spring 2021</c:v>
                </c:pt>
              </c:strCache>
            </c:strRef>
          </c:cat>
          <c:val>
            <c:numRef>
              <c:f>Sheet2!$B$1:$B$5</c:f>
              <c:numCache>
                <c:formatCode>General</c:formatCode>
                <c:ptCount val="5"/>
                <c:pt idx="0">
                  <c:v>251</c:v>
                </c:pt>
                <c:pt idx="1">
                  <c:v>6</c:v>
                </c:pt>
                <c:pt idx="2">
                  <c:v>543</c:v>
                </c:pt>
                <c:pt idx="3">
                  <c:v>356</c:v>
                </c:pt>
                <c:pt idx="4">
                  <c:v>524</c:v>
                </c:pt>
              </c:numCache>
            </c:numRef>
          </c:val>
          <c:smooth val="0"/>
          <c:extLst>
            <c:ext xmlns:c16="http://schemas.microsoft.com/office/drawing/2014/chart" uri="{C3380CC4-5D6E-409C-BE32-E72D297353CC}">
              <c16:uniqueId val="{00000000-9E33-439F-A4FE-D185F24E05D9}"/>
            </c:ext>
          </c:extLst>
        </c:ser>
        <c:dLbls>
          <c:showLegendKey val="0"/>
          <c:showVal val="0"/>
          <c:showCatName val="0"/>
          <c:showSerName val="0"/>
          <c:showPercent val="0"/>
          <c:showBubbleSize val="0"/>
        </c:dLbls>
        <c:smooth val="0"/>
        <c:axId val="2000521600"/>
        <c:axId val="2002896480"/>
      </c:lineChart>
      <c:catAx>
        <c:axId val="200052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02896480"/>
        <c:crosses val="autoZero"/>
        <c:auto val="1"/>
        <c:lblAlgn val="ctr"/>
        <c:lblOffset val="100"/>
        <c:noMultiLvlLbl val="0"/>
      </c:catAx>
      <c:valAx>
        <c:axId val="2002896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0521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D8F24D-C8EA-43C1-90B1-11B33B5DF357}" type="datetimeFigureOut">
              <a:rPr lang="en-US" smtClean="0"/>
              <a:t>6/17/2021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2DBDE3E-B3DB-4BB0-AC3E-19CA01E43C35}" type="slidenum">
              <a:rPr lang="en-US" smtClean="0"/>
              <a:t>‹#›</a:t>
            </a:fld>
            <a:endParaRPr lang="en-US"/>
          </a:p>
        </p:txBody>
      </p:sp>
    </p:spTree>
    <p:extLst>
      <p:ext uri="{BB962C8B-B14F-4D97-AF65-F5344CB8AC3E}">
        <p14:creationId xmlns:p14="http://schemas.microsoft.com/office/powerpoint/2010/main" val="53477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D9F401-87A4-694D-A1D3-380370B1805C}" type="slidenum">
              <a:rPr lang="en-US" smtClean="0"/>
              <a:pPr/>
              <a:t>2</a:t>
            </a:fld>
            <a:endParaRPr lang="en-US"/>
          </a:p>
        </p:txBody>
      </p:sp>
    </p:spTree>
    <p:extLst>
      <p:ext uri="{BB962C8B-B14F-4D97-AF65-F5344CB8AC3E}">
        <p14:creationId xmlns:p14="http://schemas.microsoft.com/office/powerpoint/2010/main" val="102935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5"/>
          </p:nvPr>
        </p:nvSpPr>
        <p:spPr/>
        <p:txBody>
          <a:bodyPr/>
          <a:lstStyle/>
          <a:p>
            <a:fld id="{22DBDE3E-B3DB-4BB0-AC3E-19CA01E43C35}" type="slidenum">
              <a:rPr lang="en-US" smtClean="0"/>
              <a:t>3</a:t>
            </a:fld>
            <a:endParaRPr lang="en-US"/>
          </a:p>
        </p:txBody>
      </p:sp>
    </p:spTree>
    <p:extLst>
      <p:ext uri="{BB962C8B-B14F-4D97-AF65-F5344CB8AC3E}">
        <p14:creationId xmlns:p14="http://schemas.microsoft.com/office/powerpoint/2010/main" val="300903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 classes had a total of 66 alerts (13% of the total)</a:t>
            </a:r>
          </a:p>
          <a:p>
            <a:endParaRPr lang="en-US" dirty="0"/>
          </a:p>
          <a:p>
            <a:r>
              <a:rPr lang="en-US" dirty="0"/>
              <a:t>English classes had a total of 51 alerts (10% of the total)</a:t>
            </a:r>
          </a:p>
          <a:p>
            <a:endParaRPr lang="en-US" dirty="0"/>
          </a:p>
          <a:p>
            <a:r>
              <a:rPr lang="en-US" dirty="0"/>
              <a:t>This makes sense given that nearly every degree and certificate require ENGL 101 and a math class</a:t>
            </a:r>
          </a:p>
        </p:txBody>
      </p:sp>
      <p:sp>
        <p:nvSpPr>
          <p:cNvPr id="4" name="Slide Number Placeholder 3"/>
          <p:cNvSpPr>
            <a:spLocks noGrp="1"/>
          </p:cNvSpPr>
          <p:nvPr>
            <p:ph type="sldNum" sz="quarter" idx="5"/>
          </p:nvPr>
        </p:nvSpPr>
        <p:spPr/>
        <p:txBody>
          <a:bodyPr/>
          <a:lstStyle/>
          <a:p>
            <a:fld id="{2AD9F401-87A4-694D-A1D3-380370B1805C}" type="slidenum">
              <a:rPr lang="en-US" smtClean="0"/>
              <a:pPr/>
              <a:t>4</a:t>
            </a:fld>
            <a:endParaRPr lang="en-US"/>
          </a:p>
        </p:txBody>
      </p:sp>
    </p:spTree>
    <p:extLst>
      <p:ext uri="{BB962C8B-B14F-4D97-AF65-F5344CB8AC3E}">
        <p14:creationId xmlns:p14="http://schemas.microsoft.com/office/powerpoint/2010/main" val="33385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D9F401-87A4-694D-A1D3-380370B1805C}" type="slidenum">
              <a:rPr lang="en-US" smtClean="0"/>
              <a:pPr/>
              <a:t>5</a:t>
            </a:fld>
            <a:endParaRPr lang="en-US"/>
          </a:p>
        </p:txBody>
      </p:sp>
    </p:spTree>
    <p:extLst>
      <p:ext uri="{BB962C8B-B14F-4D97-AF65-F5344CB8AC3E}">
        <p14:creationId xmlns:p14="http://schemas.microsoft.com/office/powerpoint/2010/main" val="145424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fall quarter a student received</a:t>
            </a:r>
            <a:r>
              <a:rPr lang="en-US" baseline="0" dirty="0"/>
              <a:t> an early alert for never attending. Turns out they</a:t>
            </a:r>
            <a:r>
              <a:rPr lang="en-US" dirty="0"/>
              <a:t> detained by ICE.</a:t>
            </a:r>
            <a:r>
              <a:rPr lang="en-US" baseline="0" dirty="0"/>
              <a:t> Through collaborative efforts of Early Alert, WE, Enrollment Services, and Financial aid to get he student administratively dropped, and ensured there would not be any negative impact on their financial aid so they can come back and continue their education when they are able to do so.</a:t>
            </a:r>
          </a:p>
          <a:p>
            <a:endParaRPr lang="en-US" baseline="0" dirty="0"/>
          </a:p>
          <a:p>
            <a:r>
              <a:rPr lang="en-US" baseline="0" dirty="0"/>
              <a:t>Student who’s grandfather committed suicide shortly after fall quarter started. She forgot she was even enrolled because she was so focused on her family. Provided her information on counseling support (also submitted a CARE report), and information to request a withdrawal after the deadline. </a:t>
            </a:r>
          </a:p>
          <a:p>
            <a:endParaRPr lang="en-US" baseline="0" dirty="0"/>
          </a:p>
          <a:p>
            <a:r>
              <a:rPr lang="en-US" baseline="0" dirty="0"/>
              <a:t>Student who left high school to have a change in environment and be around more mature people. Enrolled in the CEO program and was excited to start classes. Everything is only-this is not their preferred learning environment. Lockdown for 10+ months, not able to go to school, barely goes outside, not feeling motivated at all. Hard to even get out of bed. Student was referred to counseling, DRC, and ASC and their CEO specialist was also looped in to provide additional support.  </a:t>
            </a:r>
          </a:p>
          <a:p>
            <a:endParaRPr lang="en-US" baseline="0" dirty="0"/>
          </a:p>
          <a:p>
            <a:r>
              <a:rPr lang="en-US" baseline="0" dirty="0"/>
              <a:t>Veteran dealing with PTSD, multiple hospitalizations, struggling mentally and emotionally. Extensive outreach done via EA, DRC, Counseling. </a:t>
            </a:r>
          </a:p>
          <a:p>
            <a:endParaRPr lang="en-US" baseline="0" dirty="0"/>
          </a:p>
          <a:p>
            <a:r>
              <a:rPr lang="en-US" baseline="0" dirty="0"/>
              <a:t>All of this under the cloud of a year long pandemic and the anxiety and grief surrounding the loss of life as we know it, loss of life in general (loss of family and friends here and abroad-student in India with loss of multiple family members; working multiple jobs; being a student/parent/partner/caregiver/employee). Our students have been through a lot. </a:t>
            </a:r>
            <a:endParaRPr lang="en-US" dirty="0"/>
          </a:p>
          <a:p>
            <a:endParaRPr lang="en-US" dirty="0"/>
          </a:p>
        </p:txBody>
      </p:sp>
      <p:sp>
        <p:nvSpPr>
          <p:cNvPr id="4" name="Slide Number Placeholder 3"/>
          <p:cNvSpPr>
            <a:spLocks noGrp="1"/>
          </p:cNvSpPr>
          <p:nvPr>
            <p:ph type="sldNum" sz="quarter" idx="5"/>
          </p:nvPr>
        </p:nvSpPr>
        <p:spPr/>
        <p:txBody>
          <a:bodyPr/>
          <a:lstStyle/>
          <a:p>
            <a:fld id="{2AD9F401-87A4-694D-A1D3-380370B1805C}" type="slidenum">
              <a:rPr lang="en-US" smtClean="0"/>
              <a:pPr/>
              <a:t>6</a:t>
            </a:fld>
            <a:endParaRPr lang="en-US"/>
          </a:p>
        </p:txBody>
      </p:sp>
    </p:spTree>
    <p:extLst>
      <p:ext uri="{BB962C8B-B14F-4D97-AF65-F5344CB8AC3E}">
        <p14:creationId xmlns:p14="http://schemas.microsoft.com/office/powerpoint/2010/main" val="2644857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equity piece is two-fold:</a:t>
            </a:r>
          </a:p>
          <a:p>
            <a:pPr marL="228600" indent="-228600">
              <a:buAutoNum type="arabicPeriod"/>
            </a:pPr>
            <a:r>
              <a:rPr lang="en-US" dirty="0"/>
              <a:t>We want to ensure that as many faculty as possible are participating in the program and that the same faculty are not the only ones submitting early alerts, that there is equity among the faculty.</a:t>
            </a:r>
          </a:p>
          <a:p>
            <a:pPr marL="228600" indent="-228600">
              <a:buAutoNum type="arabicPeriod"/>
            </a:pPr>
            <a:r>
              <a:rPr lang="en-US" dirty="0"/>
              <a:t>We want to ensure that the early alert program is equitable for students-that receiving early alert outreach and support is not a “luck of the draw” with regard to who they select as instructor, but is a standard practice and available to </a:t>
            </a:r>
            <a:r>
              <a:rPr lang="en-US"/>
              <a:t>all students.</a:t>
            </a:r>
            <a:endParaRPr lang="en-US" dirty="0"/>
          </a:p>
        </p:txBody>
      </p:sp>
      <p:sp>
        <p:nvSpPr>
          <p:cNvPr id="4" name="Slide Number Placeholder 3"/>
          <p:cNvSpPr>
            <a:spLocks noGrp="1"/>
          </p:cNvSpPr>
          <p:nvPr>
            <p:ph type="sldNum" sz="quarter" idx="5"/>
          </p:nvPr>
        </p:nvSpPr>
        <p:spPr/>
        <p:txBody>
          <a:bodyPr/>
          <a:lstStyle/>
          <a:p>
            <a:fld id="{22DBDE3E-B3DB-4BB0-AC3E-19CA01E43C35}" type="slidenum">
              <a:rPr lang="en-US" smtClean="0"/>
              <a:t>7</a:t>
            </a:fld>
            <a:endParaRPr lang="en-US"/>
          </a:p>
        </p:txBody>
      </p:sp>
    </p:spTree>
    <p:extLst>
      <p:ext uri="{BB962C8B-B14F-4D97-AF65-F5344CB8AC3E}">
        <p14:creationId xmlns:p14="http://schemas.microsoft.com/office/powerpoint/2010/main" val="589314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now our data is all numbers, which is great for understanding program usage: how many students receive alerts and participation among faculty.  We want to understand more from students: What impact did the phone/email outreach have on them? How do they define success (acknowledging everyone defines it differently given their personal circumstance); their level of awareness of EA, etc.</a:t>
            </a:r>
          </a:p>
          <a:p>
            <a:endParaRPr lang="en-US" dirty="0"/>
          </a:p>
          <a:p>
            <a:r>
              <a:rPr lang="en-US" dirty="0"/>
              <a:t>We are solidifying our proposal for gathering this qualitative data with a goal of calling students this summer who received an Early Alert this spring quarter. This is our first step. As we continue to move forward with our data collection we will call students who received alerts from other quarters as well. </a:t>
            </a:r>
          </a:p>
          <a:p>
            <a:endParaRPr lang="en-US" dirty="0"/>
          </a:p>
        </p:txBody>
      </p:sp>
      <p:sp>
        <p:nvSpPr>
          <p:cNvPr id="4" name="Slide Number Placeholder 3"/>
          <p:cNvSpPr>
            <a:spLocks noGrp="1"/>
          </p:cNvSpPr>
          <p:nvPr>
            <p:ph type="sldNum" sz="quarter" idx="5"/>
          </p:nvPr>
        </p:nvSpPr>
        <p:spPr/>
        <p:txBody>
          <a:bodyPr/>
          <a:lstStyle/>
          <a:p>
            <a:fld id="{2AD9F401-87A4-694D-A1D3-380370B1805C}" type="slidenum">
              <a:rPr lang="en-US" smtClean="0"/>
              <a:pPr/>
              <a:t>8</a:t>
            </a:fld>
            <a:endParaRPr lang="en-US"/>
          </a:p>
        </p:txBody>
      </p:sp>
    </p:spTree>
    <p:extLst>
      <p:ext uri="{BB962C8B-B14F-4D97-AF65-F5344CB8AC3E}">
        <p14:creationId xmlns:p14="http://schemas.microsoft.com/office/powerpoint/2010/main" val="680285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names are confirmed as accurate and good to go as of 6.17.2021</a:t>
            </a:r>
          </a:p>
        </p:txBody>
      </p:sp>
      <p:sp>
        <p:nvSpPr>
          <p:cNvPr id="4" name="Slide Number Placeholder 3"/>
          <p:cNvSpPr>
            <a:spLocks noGrp="1"/>
          </p:cNvSpPr>
          <p:nvPr>
            <p:ph type="sldNum" sz="quarter" idx="5"/>
          </p:nvPr>
        </p:nvSpPr>
        <p:spPr/>
        <p:txBody>
          <a:bodyPr/>
          <a:lstStyle/>
          <a:p>
            <a:fld id="{22DBDE3E-B3DB-4BB0-AC3E-19CA01E43C35}" type="slidenum">
              <a:rPr lang="en-US" smtClean="0"/>
              <a:t>9</a:t>
            </a:fld>
            <a:endParaRPr lang="en-US"/>
          </a:p>
        </p:txBody>
      </p:sp>
    </p:spTree>
    <p:extLst>
      <p:ext uri="{BB962C8B-B14F-4D97-AF65-F5344CB8AC3E}">
        <p14:creationId xmlns:p14="http://schemas.microsoft.com/office/powerpoint/2010/main" val="85444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8"/>
          </a:xfrm>
          <a:prstGeom prst="rect">
            <a:avLst/>
          </a:prstGeom>
        </p:spPr>
      </p:pic>
      <p:sp>
        <p:nvSpPr>
          <p:cNvPr id="2" name="Holder 2"/>
          <p:cNvSpPr>
            <a:spLocks noGrp="1"/>
          </p:cNvSpPr>
          <p:nvPr>
            <p:ph type="ctrTitle"/>
          </p:nvPr>
        </p:nvSpPr>
        <p:spPr>
          <a:xfrm>
            <a:off x="1143000" y="5446539"/>
            <a:ext cx="9905999" cy="1161415"/>
          </a:xfrm>
          <a:prstGeom prst="rect">
            <a:avLst/>
          </a:prstGeom>
        </p:spPr>
        <p:txBody>
          <a:bodyPr wrap="square" lIns="0" tIns="0" rIns="0" bIns="0">
            <a:spAutoFit/>
          </a:bodyPr>
          <a:lstStyle>
            <a:lvl1pPr>
              <a:defRPr sz="3600" b="0" i="0">
                <a:solidFill>
                  <a:schemeClr val="bg1"/>
                </a:solidFill>
                <a:latin typeface="Calibri"/>
                <a:cs typeface="Calibri"/>
              </a:defRPr>
            </a:lvl1pPr>
          </a:lstStyle>
          <a:p>
            <a:endParaRPr/>
          </a:p>
        </p:txBody>
      </p:sp>
      <p:sp>
        <p:nvSpPr>
          <p:cNvPr id="3" name="Holder 3"/>
          <p:cNvSpPr>
            <a:spLocks noGrp="1"/>
          </p:cNvSpPr>
          <p:nvPr>
            <p:ph type="subTitle" idx="4"/>
          </p:nvPr>
        </p:nvSpPr>
        <p:spPr>
          <a:xfrm>
            <a:off x="1143000" y="5446539"/>
            <a:ext cx="9905999" cy="1161415"/>
          </a:xfrm>
          <a:prstGeom prst="rect">
            <a:avLst/>
          </a:prstGeom>
        </p:spPr>
        <p:txBody>
          <a:bodyPr wrap="square" lIns="0" tIns="0" rIns="0" bIns="0">
            <a:spAutoFit/>
          </a:bodyPr>
          <a:lstStyle>
            <a:lvl1pPr>
              <a:defRPr sz="36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3460"/>
                </a:solidFill>
                <a:latin typeface="Segoe UI"/>
                <a:cs typeface="Segoe UI"/>
              </a:defRPr>
            </a:lvl1pPr>
          </a:lstStyle>
          <a:p>
            <a:endParaRPr/>
          </a:p>
        </p:txBody>
      </p:sp>
      <p:sp>
        <p:nvSpPr>
          <p:cNvPr id="3" name="Holder 3"/>
          <p:cNvSpPr>
            <a:spLocks noGrp="1"/>
          </p:cNvSpPr>
          <p:nvPr>
            <p:ph type="body" idx="1"/>
          </p:nvPr>
        </p:nvSpPr>
        <p:spPr/>
        <p:txBody>
          <a:bodyPr lIns="0" tIns="0" rIns="0" bIns="0"/>
          <a:lstStyle>
            <a:lvl1pPr>
              <a:defRPr sz="3600" b="0" i="1">
                <a:solidFill>
                  <a:srgbClr val="1F4E79"/>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3460"/>
                </a:solidFill>
                <a:latin typeface="Segoe UI"/>
                <a:cs typeface="Segoe U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3460"/>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C Standard List">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2A629FE7-0519-B14D-A2EE-4E860E268FEB}"/>
              </a:ext>
            </a:extLst>
          </p:cNvPr>
          <p:cNvSpPr>
            <a:spLocks noGrp="1"/>
          </p:cNvSpPr>
          <p:nvPr>
            <p:ph type="body" sz="quarter" idx="10" hasCustomPrompt="1"/>
          </p:nvPr>
        </p:nvSpPr>
        <p:spPr>
          <a:xfrm>
            <a:off x="471488" y="641961"/>
            <a:ext cx="11290300" cy="516940"/>
          </a:xfrm>
          <a:prstGeom prst="rect">
            <a:avLst/>
          </a:prstGeom>
        </p:spPr>
        <p:txBody>
          <a:bodyPr/>
          <a:lstStyle>
            <a:lvl1pPr marL="0" indent="0">
              <a:buNone/>
              <a:defRPr sz="4000" b="1" i="0">
                <a:solidFill>
                  <a:srgbClr val="013461"/>
                </a:solidFill>
                <a:latin typeface="Calibri" panose="020F0502020204030204" pitchFamily="34" charset="0"/>
                <a:cs typeface="Calibri" panose="020F0502020204030204" pitchFamily="34" charset="0"/>
              </a:defRPr>
            </a:lvl1pPr>
          </a:lstStyle>
          <a:p>
            <a:pPr lvl="0"/>
            <a:r>
              <a:rPr lang="en-US" dirty="0"/>
              <a:t>About this Template</a:t>
            </a:r>
          </a:p>
          <a:p>
            <a:pPr lvl="0"/>
            <a:endParaRPr lang="en-US" dirty="0"/>
          </a:p>
        </p:txBody>
      </p:sp>
      <p:sp>
        <p:nvSpPr>
          <p:cNvPr id="7" name="Text Placeholder 6"/>
          <p:cNvSpPr>
            <a:spLocks noGrp="1"/>
          </p:cNvSpPr>
          <p:nvPr>
            <p:ph type="body" sz="quarter" idx="12" hasCustomPrompt="1"/>
          </p:nvPr>
        </p:nvSpPr>
        <p:spPr>
          <a:xfrm>
            <a:off x="479310" y="1344752"/>
            <a:ext cx="11313728" cy="356678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itchFamily="34" charset="0"/>
              <a:buChar char="•"/>
              <a:tabLst/>
              <a:defRPr sz="2000" i="0" baseline="0">
                <a:solidFill>
                  <a:schemeClr val="tx1"/>
                </a:solidFill>
              </a:defRPr>
            </a:lvl1pPr>
          </a:lstStyle>
          <a:p>
            <a:r>
              <a:rPr lang="en-US" sz="2000" dirty="0"/>
              <a:t>CLOSED CAPITONING:  This template does not allow for closed captioning. If you need closed captioning, please use the BC Closed Caption PowerPoint Template instead.</a:t>
            </a:r>
            <a:br>
              <a:rPr lang="en-US" sz="2000" dirty="0"/>
            </a:br>
            <a:r>
              <a:rPr lang="en-US" sz="2000" dirty="0"/>
              <a:t>TITLE PAGE:  Four seasonal and one remote learning title pages are available. Choose one and delete the others. Use your favorite title page while participants are gathering.</a:t>
            </a:r>
            <a:br>
              <a:rPr lang="en-US" sz="2000" dirty="0"/>
            </a:br>
            <a:r>
              <a:rPr lang="en-US" sz="2000" dirty="0"/>
              <a:t>SECTION TITLE PAGE:  Use at the beginning and/or at major sections of your presentation. </a:t>
            </a:r>
            <a:br>
              <a:rPr lang="en-US" sz="2000" dirty="0"/>
            </a:br>
            <a:r>
              <a:rPr lang="en-US" sz="2000" dirty="0"/>
              <a:t>PRE-FORMATTED SLIDES:  There are two slides with paragraph or list formatting ready for your use. </a:t>
            </a:r>
            <a:br>
              <a:rPr lang="en-US" sz="2000" dirty="0"/>
            </a:br>
            <a:r>
              <a:rPr lang="en-US" sz="2000" dirty="0"/>
              <a:t>BLANK SLIDE:  There is one blank slide.</a:t>
            </a:r>
            <a:br>
              <a:rPr lang="en-US" sz="2000" dirty="0"/>
            </a:br>
            <a:r>
              <a:rPr lang="en-US" sz="2000" dirty="0"/>
              <a:t>LEARN MORE:  You can add a slide to your presentation by going to Home&gt;New Slide. It is there that you will see all the slides available in this template.</a:t>
            </a:r>
            <a:br>
              <a:rPr lang="en-US" sz="2000" dirty="0"/>
            </a:br>
            <a:endParaRPr lang="en-US" sz="2000" dirty="0"/>
          </a:p>
        </p:txBody>
      </p:sp>
    </p:spTree>
    <p:extLst>
      <p:ext uri="{BB962C8B-B14F-4D97-AF65-F5344CB8AC3E}">
        <p14:creationId xmlns:p14="http://schemas.microsoft.com/office/powerpoint/2010/main" val="238472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9946586" y="6130565"/>
            <a:ext cx="1833830" cy="448354"/>
          </a:xfrm>
          <a:prstGeom prst="rect">
            <a:avLst/>
          </a:prstGeom>
        </p:spPr>
      </p:pic>
      <p:sp>
        <p:nvSpPr>
          <p:cNvPr id="2" name="Holder 2"/>
          <p:cNvSpPr>
            <a:spLocks noGrp="1"/>
          </p:cNvSpPr>
          <p:nvPr>
            <p:ph type="title"/>
          </p:nvPr>
        </p:nvSpPr>
        <p:spPr>
          <a:xfrm>
            <a:off x="481012" y="943038"/>
            <a:ext cx="5191125" cy="1614805"/>
          </a:xfrm>
          <a:prstGeom prst="rect">
            <a:avLst/>
          </a:prstGeom>
        </p:spPr>
        <p:txBody>
          <a:bodyPr wrap="square" lIns="0" tIns="0" rIns="0" bIns="0">
            <a:spAutoFit/>
          </a:bodyPr>
          <a:lstStyle>
            <a:lvl1pPr>
              <a:defRPr sz="4800" b="1" i="0">
                <a:solidFill>
                  <a:srgbClr val="003460"/>
                </a:solidFill>
                <a:latin typeface="Segoe UI"/>
                <a:cs typeface="Segoe UI"/>
              </a:defRPr>
            </a:lvl1pPr>
          </a:lstStyle>
          <a:p>
            <a:endParaRPr/>
          </a:p>
        </p:txBody>
      </p:sp>
      <p:sp>
        <p:nvSpPr>
          <p:cNvPr id="3" name="Holder 3"/>
          <p:cNvSpPr>
            <a:spLocks noGrp="1"/>
          </p:cNvSpPr>
          <p:nvPr>
            <p:ph type="body" idx="1"/>
          </p:nvPr>
        </p:nvSpPr>
        <p:spPr>
          <a:xfrm>
            <a:off x="529907" y="1723326"/>
            <a:ext cx="11132184" cy="4159250"/>
          </a:xfrm>
          <a:prstGeom prst="rect">
            <a:avLst/>
          </a:prstGeom>
        </p:spPr>
        <p:txBody>
          <a:bodyPr wrap="square" lIns="0" tIns="0" rIns="0" bIns="0">
            <a:spAutoFit/>
          </a:bodyPr>
          <a:lstStyle>
            <a:lvl1pPr>
              <a:defRPr sz="3600" b="0" i="1">
                <a:solidFill>
                  <a:srgbClr val="1F4E79"/>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ellevuecollege.edu/studentaffairs/early-alert-for-academic-support/information-and-resources-for-students/" TargetMode="External"/><Relationship Id="rId2" Type="http://schemas.openxmlformats.org/officeDocument/2006/relationships/hyperlink" Target="mailto:Melissae.Martinez@bellevecollege.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76CCD3-C6C6-4040-905A-B0AEC07BC99D}"/>
              </a:ext>
            </a:extLst>
          </p:cNvPr>
          <p:cNvSpPr>
            <a:spLocks noGrp="1"/>
          </p:cNvSpPr>
          <p:nvPr>
            <p:ph type="subTitle" idx="4"/>
          </p:nvPr>
        </p:nvSpPr>
        <p:spPr>
          <a:xfrm>
            <a:off x="4191000" y="5446539"/>
            <a:ext cx="6857999" cy="1477328"/>
          </a:xfrm>
        </p:spPr>
        <p:txBody>
          <a:bodyPr/>
          <a:lstStyle/>
          <a:p>
            <a:pPr algn="ctr"/>
            <a:r>
              <a:rPr lang="en-US" sz="4800" b="1" dirty="0"/>
              <a:t>Early Alert Data Spring 2021</a:t>
            </a:r>
          </a:p>
        </p:txBody>
      </p:sp>
    </p:spTree>
    <p:extLst>
      <p:ext uri="{BB962C8B-B14F-4D97-AF65-F5344CB8AC3E}">
        <p14:creationId xmlns:p14="http://schemas.microsoft.com/office/powerpoint/2010/main" val="169853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74C0-49A2-4EBD-9AAD-5EE7ADF6859D}"/>
              </a:ext>
            </a:extLst>
          </p:cNvPr>
          <p:cNvSpPr>
            <a:spLocks noGrp="1"/>
          </p:cNvSpPr>
          <p:nvPr>
            <p:ph type="title"/>
          </p:nvPr>
        </p:nvSpPr>
        <p:spPr>
          <a:xfrm>
            <a:off x="481012" y="943038"/>
            <a:ext cx="5191125" cy="738664"/>
          </a:xfrm>
        </p:spPr>
        <p:txBody>
          <a:bodyPr/>
          <a:lstStyle/>
          <a:p>
            <a:r>
              <a:rPr lang="en-US" dirty="0"/>
              <a:t>Questions?</a:t>
            </a:r>
          </a:p>
        </p:txBody>
      </p:sp>
      <p:sp>
        <p:nvSpPr>
          <p:cNvPr id="3" name="Text Placeholder 2">
            <a:extLst>
              <a:ext uri="{FF2B5EF4-FFF2-40B4-BE49-F238E27FC236}">
                <a16:creationId xmlns:a16="http://schemas.microsoft.com/office/drawing/2014/main" id="{A15509A7-5079-45A3-A754-2593790FAAA4}"/>
              </a:ext>
            </a:extLst>
          </p:cNvPr>
          <p:cNvSpPr>
            <a:spLocks noGrp="1"/>
          </p:cNvSpPr>
          <p:nvPr>
            <p:ph type="body" idx="1"/>
          </p:nvPr>
        </p:nvSpPr>
        <p:spPr>
          <a:xfrm>
            <a:off x="529907" y="1723326"/>
            <a:ext cx="11132184" cy="3323987"/>
          </a:xfrm>
        </p:spPr>
        <p:txBody>
          <a:bodyPr/>
          <a:lstStyle/>
          <a:p>
            <a:pPr algn="ctr"/>
            <a:r>
              <a:rPr lang="en-US" i="0" dirty="0">
                <a:solidFill>
                  <a:schemeClr val="tx2"/>
                </a:solidFill>
              </a:rPr>
              <a:t>Melissa Martinez</a:t>
            </a:r>
          </a:p>
          <a:p>
            <a:pPr algn="ctr"/>
            <a:r>
              <a:rPr lang="en-US" i="0" dirty="0">
                <a:solidFill>
                  <a:schemeClr val="tx2"/>
                </a:solidFill>
              </a:rPr>
              <a:t>Early Alert Coordinator</a:t>
            </a:r>
          </a:p>
          <a:p>
            <a:pPr algn="ctr"/>
            <a:r>
              <a:rPr lang="en-US" i="0" dirty="0">
                <a:hlinkClick r:id="rId2"/>
              </a:rPr>
              <a:t>Melissae.Martinez@bellevecollege.edu</a:t>
            </a:r>
            <a:endParaRPr lang="en-US" i="0" dirty="0"/>
          </a:p>
          <a:p>
            <a:pPr algn="ctr"/>
            <a:r>
              <a:rPr lang="en-US" i="0" dirty="0">
                <a:solidFill>
                  <a:schemeClr val="tx2"/>
                </a:solidFill>
              </a:rPr>
              <a:t>425.564.2229</a:t>
            </a:r>
          </a:p>
          <a:p>
            <a:pPr algn="ctr"/>
            <a:endParaRPr lang="en-US" i="0" dirty="0">
              <a:solidFill>
                <a:schemeClr val="tx2"/>
              </a:solidFill>
            </a:endParaRPr>
          </a:p>
          <a:p>
            <a:pPr algn="ctr"/>
            <a:r>
              <a:rPr lang="en-US" i="0" dirty="0">
                <a:solidFill>
                  <a:schemeClr val="tx2"/>
                </a:solidFill>
              </a:rPr>
              <a:t>Check out the new </a:t>
            </a:r>
            <a:r>
              <a:rPr lang="en-US" i="0" dirty="0">
                <a:hlinkClick r:id="rId3"/>
              </a:rPr>
              <a:t>Early Alert website! </a:t>
            </a:r>
            <a:endParaRPr lang="en-US" i="0" dirty="0"/>
          </a:p>
        </p:txBody>
      </p:sp>
    </p:spTree>
    <p:extLst>
      <p:ext uri="{BB962C8B-B14F-4D97-AF65-F5344CB8AC3E}">
        <p14:creationId xmlns:p14="http://schemas.microsoft.com/office/powerpoint/2010/main" val="367434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900D9F-204F-4663-A774-A487A22C31EA}"/>
              </a:ext>
            </a:extLst>
          </p:cNvPr>
          <p:cNvSpPr>
            <a:spLocks noGrp="1"/>
          </p:cNvSpPr>
          <p:nvPr>
            <p:ph type="body" sz="quarter" idx="10"/>
          </p:nvPr>
        </p:nvSpPr>
        <p:spPr/>
        <p:txBody>
          <a:bodyPr/>
          <a:lstStyle/>
          <a:p>
            <a:r>
              <a:rPr lang="en-US" dirty="0"/>
              <a:t>Spring 2021 Data Highlights</a:t>
            </a:r>
          </a:p>
        </p:txBody>
      </p:sp>
      <p:sp>
        <p:nvSpPr>
          <p:cNvPr id="3" name="Text Placeholder 2">
            <a:extLst>
              <a:ext uri="{FF2B5EF4-FFF2-40B4-BE49-F238E27FC236}">
                <a16:creationId xmlns:a16="http://schemas.microsoft.com/office/drawing/2014/main" id="{4792E823-5B63-43EA-A13E-A56DB7B36FAA}"/>
              </a:ext>
            </a:extLst>
          </p:cNvPr>
          <p:cNvSpPr>
            <a:spLocks noGrp="1"/>
          </p:cNvSpPr>
          <p:nvPr>
            <p:ph type="body" sz="quarter" idx="12"/>
          </p:nvPr>
        </p:nvSpPr>
        <p:spPr>
          <a:xfrm>
            <a:off x="479310" y="1344752"/>
            <a:ext cx="11313728" cy="546200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dirty="0">
                <a:solidFill>
                  <a:schemeClr val="tx2"/>
                </a:solidFill>
              </a:rPr>
              <a:t>*Students may have had more than one alert due</a:t>
            </a:r>
          </a:p>
          <a:p>
            <a:pPr marL="0" indent="0">
              <a:buNone/>
            </a:pPr>
            <a:r>
              <a:rPr lang="en-US" sz="1800" dirty="0">
                <a:solidFill>
                  <a:schemeClr val="tx2"/>
                </a:solidFill>
              </a:rPr>
              <a:t> to instructor error, multiple alerts for the same class,</a:t>
            </a:r>
          </a:p>
          <a:p>
            <a:pPr marL="0" indent="0">
              <a:buNone/>
            </a:pPr>
            <a:r>
              <a:rPr lang="en-US" sz="1800" dirty="0">
                <a:solidFill>
                  <a:schemeClr val="tx2"/>
                </a:solidFill>
              </a:rPr>
              <a:t> or alerts for multiple classes.</a:t>
            </a:r>
          </a:p>
          <a:p>
            <a:pPr marL="0" indent="0">
              <a:buNone/>
            </a:pPr>
            <a:endParaRPr lang="en-US" dirty="0"/>
          </a:p>
        </p:txBody>
      </p:sp>
      <p:graphicFrame>
        <p:nvGraphicFramePr>
          <p:cNvPr id="5" name="Table 4">
            <a:extLst>
              <a:ext uri="{FF2B5EF4-FFF2-40B4-BE49-F238E27FC236}">
                <a16:creationId xmlns:a16="http://schemas.microsoft.com/office/drawing/2014/main" id="{064CB78D-17B3-43A6-9EDD-6750284F6781}"/>
              </a:ext>
            </a:extLst>
          </p:cNvPr>
          <p:cNvGraphicFramePr>
            <a:graphicFrameLocks noGrp="1"/>
          </p:cNvGraphicFramePr>
          <p:nvPr>
            <p:extLst>
              <p:ext uri="{D42A27DB-BD31-4B8C-83A1-F6EECF244321}">
                <p14:modId xmlns:p14="http://schemas.microsoft.com/office/powerpoint/2010/main" val="3639978506"/>
              </p:ext>
            </p:extLst>
          </p:nvPr>
        </p:nvGraphicFramePr>
        <p:xfrm>
          <a:off x="471488" y="1673756"/>
          <a:ext cx="5454750" cy="3279244"/>
        </p:xfrm>
        <a:graphic>
          <a:graphicData uri="http://schemas.openxmlformats.org/drawingml/2006/table">
            <a:tbl>
              <a:tblPr firstRow="1" bandRow="1">
                <a:tableStyleId>{5C22544A-7EE6-4342-B048-85BDC9FD1C3A}</a:tableStyleId>
              </a:tblPr>
              <a:tblGrid>
                <a:gridCol w="2727375">
                  <a:extLst>
                    <a:ext uri="{9D8B030D-6E8A-4147-A177-3AD203B41FA5}">
                      <a16:colId xmlns:a16="http://schemas.microsoft.com/office/drawing/2014/main" val="273773591"/>
                    </a:ext>
                  </a:extLst>
                </a:gridCol>
                <a:gridCol w="2727375">
                  <a:extLst>
                    <a:ext uri="{9D8B030D-6E8A-4147-A177-3AD203B41FA5}">
                      <a16:colId xmlns:a16="http://schemas.microsoft.com/office/drawing/2014/main" val="4079842622"/>
                    </a:ext>
                  </a:extLst>
                </a:gridCol>
              </a:tblGrid>
              <a:tr h="941802">
                <a:tc>
                  <a:txBody>
                    <a:bodyPr/>
                    <a:lstStyle/>
                    <a:p>
                      <a:pPr algn="l"/>
                      <a:r>
                        <a:rPr lang="en-US" sz="2800" dirty="0"/>
                        <a:t>Total Alerts</a:t>
                      </a:r>
                      <a:endParaRPr lang="en-US" sz="2800" b="1" dirty="0"/>
                    </a:p>
                  </a:txBody>
                  <a:tcPr anchor="ctr"/>
                </a:tc>
                <a:tc>
                  <a:txBody>
                    <a:bodyPr/>
                    <a:lstStyle/>
                    <a:p>
                      <a:pPr algn="ctr"/>
                      <a:r>
                        <a:rPr lang="en-US" sz="2800" dirty="0"/>
                        <a:t>524</a:t>
                      </a:r>
                    </a:p>
                  </a:txBody>
                  <a:tcPr anchor="ctr"/>
                </a:tc>
                <a:extLst>
                  <a:ext uri="{0D108BD9-81ED-4DB2-BD59-A6C34878D82A}">
                    <a16:rowId xmlns:a16="http://schemas.microsoft.com/office/drawing/2014/main" val="4040253948"/>
                  </a:ext>
                </a:extLst>
              </a:tr>
              <a:tr h="1147988">
                <a:tc>
                  <a:txBody>
                    <a:bodyPr/>
                    <a:lstStyle/>
                    <a:p>
                      <a:pPr algn="l"/>
                      <a:r>
                        <a:rPr lang="en-US" sz="2800" dirty="0"/>
                        <a:t>Alerts with unique SIDs</a:t>
                      </a:r>
                      <a:endParaRPr lang="en-US" sz="2800" b="1" dirty="0"/>
                    </a:p>
                  </a:txBody>
                  <a:tcPr anchor="ctr"/>
                </a:tc>
                <a:tc>
                  <a:txBody>
                    <a:bodyPr/>
                    <a:lstStyle/>
                    <a:p>
                      <a:pPr algn="ctr"/>
                      <a:r>
                        <a:rPr lang="en-US" sz="2800" dirty="0"/>
                        <a:t>433 (83%)</a:t>
                      </a:r>
                    </a:p>
                  </a:txBody>
                  <a:tcPr anchor="ctr"/>
                </a:tc>
                <a:extLst>
                  <a:ext uri="{0D108BD9-81ED-4DB2-BD59-A6C34878D82A}">
                    <a16:rowId xmlns:a16="http://schemas.microsoft.com/office/drawing/2014/main" val="3600951529"/>
                  </a:ext>
                </a:extLst>
              </a:tr>
              <a:tr h="1189454">
                <a:tc>
                  <a:txBody>
                    <a:bodyPr/>
                    <a:lstStyle/>
                    <a:p>
                      <a:pPr algn="l"/>
                      <a:r>
                        <a:rPr lang="en-US" sz="2800" dirty="0"/>
                        <a:t>Alerts with duplicate SIDs*</a:t>
                      </a:r>
                      <a:endParaRPr lang="en-US" sz="2800" b="1" dirty="0"/>
                    </a:p>
                  </a:txBody>
                  <a:tcPr anchor="ctr"/>
                </a:tc>
                <a:tc>
                  <a:txBody>
                    <a:bodyPr/>
                    <a:lstStyle/>
                    <a:p>
                      <a:pPr algn="ctr"/>
                      <a:r>
                        <a:rPr lang="en-US" sz="2800" dirty="0"/>
                        <a:t>97 (17%)</a:t>
                      </a:r>
                    </a:p>
                  </a:txBody>
                  <a:tcPr anchor="ctr"/>
                </a:tc>
                <a:extLst>
                  <a:ext uri="{0D108BD9-81ED-4DB2-BD59-A6C34878D82A}">
                    <a16:rowId xmlns:a16="http://schemas.microsoft.com/office/drawing/2014/main" val="3165135062"/>
                  </a:ext>
                </a:extLst>
              </a:tr>
            </a:tbl>
          </a:graphicData>
        </a:graphic>
      </p:graphicFrame>
      <p:graphicFrame>
        <p:nvGraphicFramePr>
          <p:cNvPr id="6" name="Chart 5">
            <a:extLst>
              <a:ext uri="{FF2B5EF4-FFF2-40B4-BE49-F238E27FC236}">
                <a16:creationId xmlns:a16="http://schemas.microsoft.com/office/drawing/2014/main" id="{A16D9BB3-D216-412F-B5B1-35F1073E8538}"/>
              </a:ext>
            </a:extLst>
          </p:cNvPr>
          <p:cNvGraphicFramePr>
            <a:graphicFrameLocks/>
          </p:cNvGraphicFramePr>
          <p:nvPr>
            <p:extLst/>
          </p:nvPr>
        </p:nvGraphicFramePr>
        <p:xfrm>
          <a:off x="5934060" y="736946"/>
          <a:ext cx="5996171" cy="538410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E9AE9DC9-1D8F-4F85-90A3-47FDE9BF28E7}"/>
              </a:ext>
            </a:extLst>
          </p:cNvPr>
          <p:cNvSpPr/>
          <p:nvPr/>
        </p:nvSpPr>
        <p:spPr>
          <a:xfrm>
            <a:off x="7239896" y="1344752"/>
            <a:ext cx="1904104" cy="2151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3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BD76E-68D5-4ADE-849C-155F2DE66E84}"/>
              </a:ext>
            </a:extLst>
          </p:cNvPr>
          <p:cNvSpPr>
            <a:spLocks noGrp="1"/>
          </p:cNvSpPr>
          <p:nvPr>
            <p:ph type="title"/>
          </p:nvPr>
        </p:nvSpPr>
        <p:spPr>
          <a:xfrm>
            <a:off x="481012" y="943038"/>
            <a:ext cx="11025188" cy="615553"/>
          </a:xfrm>
        </p:spPr>
        <p:txBody>
          <a:bodyPr/>
          <a:lstStyle/>
          <a:p>
            <a:r>
              <a:rPr lang="en-US" sz="4000" dirty="0">
                <a:solidFill>
                  <a:srgbClr val="002060"/>
                </a:solidFill>
                <a:latin typeface="+mn-lt"/>
              </a:rPr>
              <a:t>Alerts-All</a:t>
            </a:r>
            <a:r>
              <a:rPr lang="en-US" sz="4000" dirty="0">
                <a:solidFill>
                  <a:srgbClr val="002060"/>
                </a:solidFill>
              </a:rPr>
              <a:t> Submissions by Discipline</a:t>
            </a:r>
          </a:p>
        </p:txBody>
      </p:sp>
      <p:sp>
        <p:nvSpPr>
          <p:cNvPr id="3" name="Text Placeholder 2">
            <a:extLst>
              <a:ext uri="{FF2B5EF4-FFF2-40B4-BE49-F238E27FC236}">
                <a16:creationId xmlns:a16="http://schemas.microsoft.com/office/drawing/2014/main" id="{FB9E04C2-101A-4E57-A20D-918773494712}"/>
              </a:ext>
            </a:extLst>
          </p:cNvPr>
          <p:cNvSpPr>
            <a:spLocks noGrp="1"/>
          </p:cNvSpPr>
          <p:nvPr>
            <p:ph type="body" idx="1"/>
          </p:nvPr>
        </p:nvSpPr>
        <p:spPr>
          <a:xfrm>
            <a:off x="304800" y="1723326"/>
            <a:ext cx="11582400" cy="4372674"/>
          </a:xfrm>
        </p:spPr>
        <p:txBody>
          <a:bodyPr/>
          <a:lstStyle/>
          <a:p>
            <a:endParaRPr lang="en-US" dirty="0"/>
          </a:p>
        </p:txBody>
      </p:sp>
      <p:graphicFrame>
        <p:nvGraphicFramePr>
          <p:cNvPr id="4" name="Chart 3">
            <a:extLst>
              <a:ext uri="{FF2B5EF4-FFF2-40B4-BE49-F238E27FC236}">
                <a16:creationId xmlns:a16="http://schemas.microsoft.com/office/drawing/2014/main" id="{8555B70A-107C-4CF5-B8F0-47FEEA60AA9E}"/>
              </a:ext>
            </a:extLst>
          </p:cNvPr>
          <p:cNvGraphicFramePr>
            <a:graphicFrameLocks/>
          </p:cNvGraphicFramePr>
          <p:nvPr>
            <p:extLst>
              <p:ext uri="{D42A27DB-BD31-4B8C-83A1-F6EECF244321}">
                <p14:modId xmlns:p14="http://schemas.microsoft.com/office/powerpoint/2010/main" val="3830697420"/>
              </p:ext>
            </p:extLst>
          </p:nvPr>
        </p:nvGraphicFramePr>
        <p:xfrm>
          <a:off x="838200" y="1802700"/>
          <a:ext cx="10972800" cy="4293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294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900D9F-204F-4663-A774-A487A22C31EA}"/>
              </a:ext>
            </a:extLst>
          </p:cNvPr>
          <p:cNvSpPr>
            <a:spLocks noGrp="1"/>
          </p:cNvSpPr>
          <p:nvPr>
            <p:ph type="body" sz="quarter" idx="10"/>
          </p:nvPr>
        </p:nvSpPr>
        <p:spPr>
          <a:xfrm>
            <a:off x="471488" y="641961"/>
            <a:ext cx="11290300" cy="615553"/>
          </a:xfrm>
        </p:spPr>
        <p:txBody>
          <a:bodyPr/>
          <a:lstStyle/>
          <a:p>
            <a:r>
              <a:rPr lang="en-US" dirty="0"/>
              <a:t>Alerts-Disciplines with Highest Number of Alerts </a:t>
            </a:r>
          </a:p>
        </p:txBody>
      </p:sp>
      <p:sp>
        <p:nvSpPr>
          <p:cNvPr id="3" name="Text Placeholder 2">
            <a:extLst>
              <a:ext uri="{FF2B5EF4-FFF2-40B4-BE49-F238E27FC236}">
                <a16:creationId xmlns:a16="http://schemas.microsoft.com/office/drawing/2014/main" id="{4792E823-5B63-43EA-A13E-A56DB7B36FAA}"/>
              </a:ext>
            </a:extLst>
          </p:cNvPr>
          <p:cNvSpPr>
            <a:spLocks noGrp="1"/>
          </p:cNvSpPr>
          <p:nvPr>
            <p:ph type="body" sz="quarter" idx="12"/>
          </p:nvPr>
        </p:nvSpPr>
        <p:spPr/>
        <p:txBody>
          <a:bodyPr/>
          <a:lstStyle/>
          <a:p>
            <a:endParaRPr lang="en-US" dirty="0"/>
          </a:p>
        </p:txBody>
      </p:sp>
      <p:graphicFrame>
        <p:nvGraphicFramePr>
          <p:cNvPr id="4" name="Chart 3">
            <a:extLst>
              <a:ext uri="{FF2B5EF4-FFF2-40B4-BE49-F238E27FC236}">
                <a16:creationId xmlns:a16="http://schemas.microsoft.com/office/drawing/2014/main" id="{9BC45121-2B0E-4522-B853-BE859BA35FCA}"/>
              </a:ext>
            </a:extLst>
          </p:cNvPr>
          <p:cNvGraphicFramePr>
            <a:graphicFrameLocks/>
          </p:cNvGraphicFramePr>
          <p:nvPr>
            <p:extLst>
              <p:ext uri="{D42A27DB-BD31-4B8C-83A1-F6EECF244321}">
                <p14:modId xmlns:p14="http://schemas.microsoft.com/office/powerpoint/2010/main" val="3147049481"/>
              </p:ext>
            </p:extLst>
          </p:nvPr>
        </p:nvGraphicFramePr>
        <p:xfrm>
          <a:off x="1308484" y="1158901"/>
          <a:ext cx="9190980" cy="49729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562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E21385-774A-44EC-A921-80092D5841E1}"/>
              </a:ext>
            </a:extLst>
          </p:cNvPr>
          <p:cNvSpPr>
            <a:spLocks noGrp="1"/>
          </p:cNvSpPr>
          <p:nvPr>
            <p:ph type="body" sz="quarter" idx="10"/>
          </p:nvPr>
        </p:nvSpPr>
        <p:spPr>
          <a:xfrm>
            <a:off x="471488" y="641961"/>
            <a:ext cx="11290300" cy="615553"/>
          </a:xfrm>
        </p:spPr>
        <p:txBody>
          <a:bodyPr/>
          <a:lstStyle/>
          <a:p>
            <a:r>
              <a:rPr lang="en-US" dirty="0"/>
              <a:t>A Year in Review: Spring 2020-Spring 2021</a:t>
            </a:r>
          </a:p>
        </p:txBody>
      </p:sp>
      <p:sp>
        <p:nvSpPr>
          <p:cNvPr id="3" name="Text Placeholder 2">
            <a:extLst>
              <a:ext uri="{FF2B5EF4-FFF2-40B4-BE49-F238E27FC236}">
                <a16:creationId xmlns:a16="http://schemas.microsoft.com/office/drawing/2014/main" id="{32AAB440-3329-4F25-8278-D19F45EDDB8E}"/>
              </a:ext>
            </a:extLst>
          </p:cNvPr>
          <p:cNvSpPr>
            <a:spLocks noGrp="1"/>
          </p:cNvSpPr>
          <p:nvPr>
            <p:ph type="body" sz="quarter" idx="12"/>
          </p:nvPr>
        </p:nvSpPr>
        <p:spPr>
          <a:xfrm>
            <a:off x="479310" y="1344752"/>
            <a:ext cx="11313728" cy="527836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800" dirty="0">
              <a:solidFill>
                <a:schemeClr val="tx2"/>
              </a:solidFill>
            </a:endParaRPr>
          </a:p>
          <a:p>
            <a:pPr marL="0" indent="0">
              <a:buNone/>
            </a:pPr>
            <a:r>
              <a:rPr lang="en-US" sz="1600" dirty="0">
                <a:solidFill>
                  <a:schemeClr val="tx2"/>
                </a:solidFill>
              </a:rPr>
              <a:t>* Spring 2020 was our pilot quarter. Alerts only focused on students who did not log                                                                                             into Canvas the first three days of the quarter </a:t>
            </a:r>
          </a:p>
        </p:txBody>
      </p:sp>
      <p:graphicFrame>
        <p:nvGraphicFramePr>
          <p:cNvPr id="4" name="Chart 3">
            <a:extLst>
              <a:ext uri="{FF2B5EF4-FFF2-40B4-BE49-F238E27FC236}">
                <a16:creationId xmlns:a16="http://schemas.microsoft.com/office/drawing/2014/main" id="{D9D51C90-E3E8-4909-941C-6D8629061700}"/>
              </a:ext>
            </a:extLst>
          </p:cNvPr>
          <p:cNvGraphicFramePr>
            <a:graphicFrameLocks/>
          </p:cNvGraphicFramePr>
          <p:nvPr>
            <p:extLst/>
          </p:nvPr>
        </p:nvGraphicFramePr>
        <p:xfrm>
          <a:off x="2710927" y="1344752"/>
          <a:ext cx="6788076" cy="4442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03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FA9F8-1953-487E-AA0F-ACAB5F99B27B}"/>
              </a:ext>
            </a:extLst>
          </p:cNvPr>
          <p:cNvSpPr>
            <a:spLocks noGrp="1"/>
          </p:cNvSpPr>
          <p:nvPr>
            <p:ph type="body" sz="quarter" idx="10"/>
          </p:nvPr>
        </p:nvSpPr>
        <p:spPr/>
        <p:txBody>
          <a:bodyPr/>
          <a:lstStyle/>
          <a:p>
            <a:r>
              <a:rPr lang="en-US" dirty="0"/>
              <a:t>Program Strengths &amp; Successes </a:t>
            </a:r>
          </a:p>
        </p:txBody>
      </p:sp>
      <p:sp>
        <p:nvSpPr>
          <p:cNvPr id="3" name="Text Placeholder 2">
            <a:extLst>
              <a:ext uri="{FF2B5EF4-FFF2-40B4-BE49-F238E27FC236}">
                <a16:creationId xmlns:a16="http://schemas.microsoft.com/office/drawing/2014/main" id="{254892EF-9377-4E5A-9522-2DC0AC84DA8A}"/>
              </a:ext>
            </a:extLst>
          </p:cNvPr>
          <p:cNvSpPr>
            <a:spLocks noGrp="1"/>
          </p:cNvSpPr>
          <p:nvPr>
            <p:ph type="body" sz="quarter" idx="12"/>
          </p:nvPr>
        </p:nvSpPr>
        <p:spPr>
          <a:xfrm>
            <a:off x="479310" y="1344752"/>
            <a:ext cx="11313728" cy="3877985"/>
          </a:xfrm>
        </p:spPr>
        <p:txBody>
          <a:bodyPr/>
          <a:lstStyle/>
          <a:p>
            <a:r>
              <a:rPr lang="en-US" dirty="0">
                <a:solidFill>
                  <a:schemeClr val="tx2"/>
                </a:solidFill>
              </a:rPr>
              <a:t>Improved processes for automating initial communications, closing alerts and notifying instructors of progress</a:t>
            </a:r>
          </a:p>
          <a:p>
            <a:r>
              <a:rPr lang="en-US" dirty="0">
                <a:solidFill>
                  <a:schemeClr val="tx2"/>
                </a:solidFill>
              </a:rPr>
              <a:t>Debut of Early Alert webpage</a:t>
            </a:r>
          </a:p>
          <a:p>
            <a:r>
              <a:rPr lang="en-US" dirty="0">
                <a:solidFill>
                  <a:schemeClr val="tx2"/>
                </a:solidFill>
              </a:rPr>
              <a:t>Quarterly newsletter with updates, resources and student stories for faculty and staff</a:t>
            </a:r>
          </a:p>
          <a:p>
            <a:r>
              <a:rPr lang="en-US" b="1" i="1" dirty="0">
                <a:solidFill>
                  <a:srgbClr val="0070C0"/>
                </a:solidFill>
              </a:rPr>
              <a:t>Exceptional partnerships</a:t>
            </a:r>
          </a:p>
          <a:p>
            <a:pPr lvl="1"/>
            <a:r>
              <a:rPr lang="en-US" sz="2000" dirty="0">
                <a:solidFill>
                  <a:schemeClr val="tx2"/>
                </a:solidFill>
              </a:rPr>
              <a:t>Early Alert Committee of dedicated faculty, staff and Lead Peer Educators</a:t>
            </a:r>
          </a:p>
          <a:p>
            <a:pPr lvl="1"/>
            <a:r>
              <a:rPr lang="en-US" sz="2000" dirty="0">
                <a:solidFill>
                  <a:schemeClr val="tx2"/>
                </a:solidFill>
              </a:rPr>
              <a:t>Academic Affairs, Student Affairs, ITS, Institutional Advancement/Marketing</a:t>
            </a:r>
          </a:p>
          <a:p>
            <a:r>
              <a:rPr lang="en-US" dirty="0">
                <a:solidFill>
                  <a:schemeClr val="tx2"/>
                </a:solidFill>
              </a:rPr>
              <a:t>Partnership with Faculty Commons to include Early Alert information in new faculty orientation and best practices</a:t>
            </a:r>
          </a:p>
          <a:p>
            <a:r>
              <a:rPr lang="en-US" dirty="0">
                <a:solidFill>
                  <a:schemeClr val="tx2"/>
                </a:solidFill>
              </a:rPr>
              <a:t>Powerful student stories </a:t>
            </a:r>
          </a:p>
          <a:p>
            <a:endParaRPr lang="en-US" dirty="0"/>
          </a:p>
        </p:txBody>
      </p:sp>
      <p:pic>
        <p:nvPicPr>
          <p:cNvPr id="4" name="Picture 8" descr="Picture of ICE agents taking people into custody">
            <a:extLst>
              <a:ext uri="{FF2B5EF4-FFF2-40B4-BE49-F238E27FC236}">
                <a16:creationId xmlns:a16="http://schemas.microsoft.com/office/drawing/2014/main" id="{87C3450F-D9E8-46E7-A591-44DD118F9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51" y="4990120"/>
            <a:ext cx="1996483" cy="13285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icture of a veteran dressed in fatigues with head in hands. Other veteran hands are reaching out to them.">
            <a:extLst>
              <a:ext uri="{FF2B5EF4-FFF2-40B4-BE49-F238E27FC236}">
                <a16:creationId xmlns:a16="http://schemas.microsoft.com/office/drawing/2014/main" id="{57FC5047-BDB8-48FB-BBF1-F2745217D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313" y="4990120"/>
            <a:ext cx="1996484" cy="13285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cture of younger man pushing an elderly man in a wheelchair as they walk over a bridge surrounded by trees">
            <a:extLst>
              <a:ext uri="{FF2B5EF4-FFF2-40B4-BE49-F238E27FC236}">
                <a16:creationId xmlns:a16="http://schemas.microsoft.com/office/drawing/2014/main" id="{866F12AC-73B2-4A93-A21C-CE09E34BA3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2227" b="305"/>
          <a:stretch/>
        </p:blipFill>
        <p:spPr bwMode="auto">
          <a:xfrm>
            <a:off x="6896496" y="4975262"/>
            <a:ext cx="1914018" cy="13285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cture of mother carrying child piggy-back">
            <a:extLst>
              <a:ext uri="{FF2B5EF4-FFF2-40B4-BE49-F238E27FC236}">
                <a16:creationId xmlns:a16="http://schemas.microsoft.com/office/drawing/2014/main" id="{03804179-D9F3-4678-9091-6488D9E633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7412" y="4990120"/>
            <a:ext cx="1996483" cy="13285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of corona virus ">
            <a:extLst>
              <a:ext uri="{FF2B5EF4-FFF2-40B4-BE49-F238E27FC236}">
                <a16:creationId xmlns:a16="http://schemas.microsoft.com/office/drawing/2014/main" id="{D22DC2CE-F957-46F7-A3CF-288EA77EC250}"/>
              </a:ext>
            </a:extLst>
          </p:cNvPr>
          <p:cNvPicPr>
            <a:picLocks noChangeAspect="1"/>
          </p:cNvPicPr>
          <p:nvPr/>
        </p:nvPicPr>
        <p:blipFill>
          <a:blip r:embed="rId7"/>
          <a:stretch>
            <a:fillRect/>
          </a:stretch>
        </p:blipFill>
        <p:spPr>
          <a:xfrm>
            <a:off x="8957912" y="5105453"/>
            <a:ext cx="3120537" cy="819319"/>
          </a:xfrm>
          <a:prstGeom prst="rect">
            <a:avLst/>
          </a:prstGeom>
        </p:spPr>
      </p:pic>
    </p:spTree>
    <p:extLst>
      <p:ext uri="{BB962C8B-B14F-4D97-AF65-F5344CB8AC3E}">
        <p14:creationId xmlns:p14="http://schemas.microsoft.com/office/powerpoint/2010/main" val="177376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4A546A-2281-44AC-89F6-E5F6EA9D337D}"/>
              </a:ext>
            </a:extLst>
          </p:cNvPr>
          <p:cNvSpPr>
            <a:spLocks noGrp="1"/>
          </p:cNvSpPr>
          <p:nvPr>
            <p:ph type="body" sz="quarter" idx="10"/>
          </p:nvPr>
        </p:nvSpPr>
        <p:spPr/>
        <p:txBody>
          <a:bodyPr/>
          <a:lstStyle/>
          <a:p>
            <a:r>
              <a:rPr lang="en-US" dirty="0"/>
              <a:t>Program Challenges &amp; Growth Areas </a:t>
            </a:r>
          </a:p>
        </p:txBody>
      </p:sp>
      <p:sp>
        <p:nvSpPr>
          <p:cNvPr id="3" name="Text Placeholder 2">
            <a:extLst>
              <a:ext uri="{FF2B5EF4-FFF2-40B4-BE49-F238E27FC236}">
                <a16:creationId xmlns:a16="http://schemas.microsoft.com/office/drawing/2014/main" id="{7B79C2FD-1D91-4A49-8A40-65EC632467BB}"/>
              </a:ext>
            </a:extLst>
          </p:cNvPr>
          <p:cNvSpPr>
            <a:spLocks noGrp="1"/>
          </p:cNvSpPr>
          <p:nvPr>
            <p:ph type="body" sz="quarter" idx="12"/>
          </p:nvPr>
        </p:nvSpPr>
        <p:spPr>
          <a:xfrm>
            <a:off x="479310" y="1344752"/>
            <a:ext cx="11313728" cy="4235006"/>
          </a:xfrm>
        </p:spPr>
        <p:txBody>
          <a:bodyPr/>
          <a:lstStyle/>
          <a:p>
            <a:endParaRPr lang="en-US" sz="2800" dirty="0"/>
          </a:p>
          <a:p>
            <a:r>
              <a:rPr lang="en-US" sz="2800" dirty="0">
                <a:solidFill>
                  <a:schemeClr val="tx2"/>
                </a:solidFill>
              </a:rPr>
              <a:t>Still growing and developing-It’s all </a:t>
            </a:r>
            <a:r>
              <a:rPr lang="en-US" sz="2800" b="1" i="1" dirty="0">
                <a:solidFill>
                  <a:srgbClr val="0070C0"/>
                </a:solidFill>
              </a:rPr>
              <a:t>iterative</a:t>
            </a:r>
            <a:r>
              <a:rPr lang="en-US" sz="2800" i="1" dirty="0">
                <a:solidFill>
                  <a:schemeClr val="tx2"/>
                </a:solidFill>
              </a:rPr>
              <a:t>!</a:t>
            </a:r>
          </a:p>
          <a:p>
            <a:pPr marL="0" indent="0">
              <a:buNone/>
            </a:pPr>
            <a:endParaRPr lang="en-US" i="1" dirty="0">
              <a:solidFill>
                <a:schemeClr val="tx2"/>
              </a:solidFill>
            </a:endParaRPr>
          </a:p>
          <a:p>
            <a:r>
              <a:rPr lang="en-US" sz="2800" dirty="0">
                <a:solidFill>
                  <a:schemeClr val="tx2"/>
                </a:solidFill>
              </a:rPr>
              <a:t>People power</a:t>
            </a:r>
          </a:p>
          <a:p>
            <a:pPr marL="0" indent="0">
              <a:buNone/>
            </a:pPr>
            <a:endParaRPr lang="en-US" dirty="0">
              <a:solidFill>
                <a:schemeClr val="tx2"/>
              </a:solidFill>
            </a:endParaRPr>
          </a:p>
          <a:p>
            <a:r>
              <a:rPr lang="en-US" sz="2800" b="1" dirty="0">
                <a:solidFill>
                  <a:srgbClr val="0070C0"/>
                </a:solidFill>
              </a:rPr>
              <a:t>Equity</a:t>
            </a:r>
          </a:p>
          <a:p>
            <a:pPr marL="914400" lvl="1" indent="-457200">
              <a:buFont typeface="Courier New" panose="02070309020205020404" pitchFamily="49" charset="0"/>
              <a:buChar char="o"/>
            </a:pPr>
            <a:r>
              <a:rPr lang="en-US" sz="2800" dirty="0">
                <a:solidFill>
                  <a:schemeClr val="tx2"/>
                </a:solidFill>
              </a:rPr>
              <a:t>Among faculty submitting alerts</a:t>
            </a:r>
          </a:p>
          <a:p>
            <a:pPr marL="914400" lvl="1" indent="-457200">
              <a:buFont typeface="Courier New" panose="02070309020205020404" pitchFamily="49" charset="0"/>
              <a:buChar char="o"/>
            </a:pPr>
            <a:r>
              <a:rPr lang="en-US" sz="2800" dirty="0">
                <a:solidFill>
                  <a:schemeClr val="tx2"/>
                </a:solidFill>
              </a:rPr>
              <a:t>For students </a:t>
            </a:r>
          </a:p>
          <a:p>
            <a:pPr marL="0" indent="0">
              <a:buNone/>
            </a:pPr>
            <a:r>
              <a:rPr lang="en-US" sz="2800" dirty="0"/>
              <a:t> </a:t>
            </a:r>
          </a:p>
        </p:txBody>
      </p:sp>
    </p:spTree>
    <p:extLst>
      <p:ext uri="{BB962C8B-B14F-4D97-AF65-F5344CB8AC3E}">
        <p14:creationId xmlns:p14="http://schemas.microsoft.com/office/powerpoint/2010/main" val="277347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B74B5E-D98B-410C-B28B-CE9944807FE7}"/>
              </a:ext>
            </a:extLst>
          </p:cNvPr>
          <p:cNvSpPr>
            <a:spLocks noGrp="1"/>
          </p:cNvSpPr>
          <p:nvPr>
            <p:ph type="body" sz="quarter" idx="10"/>
          </p:nvPr>
        </p:nvSpPr>
        <p:spPr/>
        <p:txBody>
          <a:bodyPr/>
          <a:lstStyle/>
          <a:p>
            <a:r>
              <a:rPr lang="en-US" dirty="0"/>
              <a:t>Looking Forward</a:t>
            </a:r>
          </a:p>
        </p:txBody>
      </p:sp>
      <p:sp>
        <p:nvSpPr>
          <p:cNvPr id="3" name="Text Placeholder 2">
            <a:extLst>
              <a:ext uri="{FF2B5EF4-FFF2-40B4-BE49-F238E27FC236}">
                <a16:creationId xmlns:a16="http://schemas.microsoft.com/office/drawing/2014/main" id="{E9E3D74E-8706-426C-8F3D-3171D4ECD95F}"/>
              </a:ext>
            </a:extLst>
          </p:cNvPr>
          <p:cNvSpPr>
            <a:spLocks noGrp="1"/>
          </p:cNvSpPr>
          <p:nvPr>
            <p:ph type="body" sz="quarter" idx="12"/>
          </p:nvPr>
        </p:nvSpPr>
        <p:spPr>
          <a:xfrm>
            <a:off x="439136" y="1344752"/>
            <a:ext cx="11313728" cy="3632789"/>
          </a:xfrm>
        </p:spPr>
        <p:txBody>
          <a:bodyPr/>
          <a:lstStyle/>
          <a:p>
            <a:endParaRPr lang="en-US" sz="2800" dirty="0"/>
          </a:p>
          <a:p>
            <a:r>
              <a:rPr lang="en-US" sz="2800" dirty="0">
                <a:solidFill>
                  <a:schemeClr val="tx2"/>
                </a:solidFill>
              </a:rPr>
              <a:t>Sharing and responding to results of faculty survey sent out Winter 2021</a:t>
            </a:r>
          </a:p>
          <a:p>
            <a:pPr marL="0" indent="0">
              <a:buNone/>
            </a:pPr>
            <a:endParaRPr lang="en-US" dirty="0">
              <a:solidFill>
                <a:schemeClr val="tx2"/>
              </a:solidFill>
            </a:endParaRPr>
          </a:p>
          <a:p>
            <a:r>
              <a:rPr lang="en-US" sz="2800" dirty="0">
                <a:solidFill>
                  <a:schemeClr val="tx2"/>
                </a:solidFill>
              </a:rPr>
              <a:t>Understanding impact-In progress with drafting proposal for qualitative data gathering among Early Alert recipients </a:t>
            </a:r>
          </a:p>
          <a:p>
            <a:pPr marL="0" indent="0">
              <a:buNone/>
            </a:pPr>
            <a:endParaRPr lang="en-US" dirty="0">
              <a:solidFill>
                <a:schemeClr val="tx2"/>
              </a:solidFill>
            </a:endParaRPr>
          </a:p>
          <a:p>
            <a:r>
              <a:rPr lang="en-US" sz="2800" dirty="0">
                <a:solidFill>
                  <a:schemeClr val="tx2"/>
                </a:solidFill>
              </a:rPr>
              <a:t>Hiring and training of Peer Educators to support outreach efforts to improve response time</a:t>
            </a:r>
            <a:endParaRPr lang="en-US" dirty="0">
              <a:solidFill>
                <a:schemeClr val="tx2"/>
              </a:solidFill>
            </a:endParaRPr>
          </a:p>
        </p:txBody>
      </p:sp>
    </p:spTree>
    <p:extLst>
      <p:ext uri="{BB962C8B-B14F-4D97-AF65-F5344CB8AC3E}">
        <p14:creationId xmlns:p14="http://schemas.microsoft.com/office/powerpoint/2010/main" val="1942762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ECC5-6480-469E-B7CD-FB4632AA9F74}"/>
              </a:ext>
            </a:extLst>
          </p:cNvPr>
          <p:cNvSpPr>
            <a:spLocks noGrp="1"/>
          </p:cNvSpPr>
          <p:nvPr>
            <p:ph type="title"/>
          </p:nvPr>
        </p:nvSpPr>
        <p:spPr>
          <a:xfrm>
            <a:off x="481012" y="943038"/>
            <a:ext cx="8129588" cy="738664"/>
          </a:xfrm>
        </p:spPr>
        <p:txBody>
          <a:bodyPr/>
          <a:lstStyle/>
          <a:p>
            <a:r>
              <a:rPr lang="en-US" dirty="0"/>
              <a:t>Thank You!</a:t>
            </a:r>
          </a:p>
        </p:txBody>
      </p:sp>
      <p:sp>
        <p:nvSpPr>
          <p:cNvPr id="3" name="Text Placeholder 2">
            <a:extLst>
              <a:ext uri="{FF2B5EF4-FFF2-40B4-BE49-F238E27FC236}">
                <a16:creationId xmlns:a16="http://schemas.microsoft.com/office/drawing/2014/main" id="{7337A5BB-7A0A-43F2-BC76-4F730D09E95C}"/>
              </a:ext>
            </a:extLst>
          </p:cNvPr>
          <p:cNvSpPr>
            <a:spLocks noGrp="1"/>
          </p:cNvSpPr>
          <p:nvPr>
            <p:ph type="body" idx="1"/>
          </p:nvPr>
        </p:nvSpPr>
        <p:spPr>
          <a:xfrm>
            <a:off x="529907" y="1723326"/>
            <a:ext cx="11132184" cy="4678204"/>
          </a:xfrm>
        </p:spPr>
        <p:txBody>
          <a:bodyPr/>
          <a:lstStyle/>
          <a:p>
            <a:pPr rtl="0"/>
            <a:r>
              <a:rPr lang="en-US" sz="2400" i="0" dirty="0">
                <a:solidFill>
                  <a:schemeClr val="tx2"/>
                </a:solidFill>
              </a:rPr>
              <a:t>A </a:t>
            </a:r>
            <a:r>
              <a:rPr lang="en-US" sz="2400" b="1" i="0" dirty="0">
                <a:solidFill>
                  <a:schemeClr val="tx2"/>
                </a:solidFill>
              </a:rPr>
              <a:t>BIG</a:t>
            </a:r>
            <a:r>
              <a:rPr lang="en-US" sz="2400" i="0" dirty="0">
                <a:solidFill>
                  <a:schemeClr val="tx2"/>
                </a:solidFill>
              </a:rPr>
              <a:t> thank you goes out to the following people who helped make calls and send emails to students with Early Alerts this quarter. Your partnership is so appreciated!</a:t>
            </a:r>
          </a:p>
          <a:p>
            <a:pPr rtl="0"/>
            <a:endParaRPr lang="en-US" sz="1400" i="0" dirty="0">
              <a:solidFill>
                <a:schemeClr val="tx2"/>
              </a:solidFill>
            </a:endParaRPr>
          </a:p>
          <a:p>
            <a:pPr marL="457200" indent="-457200" rtl="0">
              <a:buFont typeface="Arial" panose="020B0604020202020204" pitchFamily="34" charset="0"/>
              <a:buChar char="•"/>
            </a:pPr>
            <a:r>
              <a:rPr lang="en-US" sz="2200" i="0" dirty="0">
                <a:solidFill>
                  <a:schemeClr val="tx2"/>
                </a:solidFill>
              </a:rPr>
              <a:t>Workforce Education: Kari Hammond, Anya Johnson, Greg Short, and Anna </a:t>
            </a:r>
            <a:r>
              <a:rPr lang="en-US" sz="2200" i="0" dirty="0" err="1">
                <a:solidFill>
                  <a:schemeClr val="tx2"/>
                </a:solidFill>
              </a:rPr>
              <a:t>Shlykova</a:t>
            </a:r>
            <a:endParaRPr lang="en-US" sz="2200" i="0" dirty="0">
              <a:solidFill>
                <a:schemeClr val="tx2"/>
              </a:solidFill>
            </a:endParaRPr>
          </a:p>
          <a:p>
            <a:pPr marL="457200" indent="-457200" rtl="0">
              <a:buFont typeface="Arial" panose="020B0604020202020204" pitchFamily="34" charset="0"/>
              <a:buChar char="•"/>
            </a:pPr>
            <a:endParaRPr lang="en-US" sz="2200" i="0" dirty="0">
              <a:solidFill>
                <a:schemeClr val="tx2"/>
              </a:solidFill>
            </a:endParaRPr>
          </a:p>
          <a:p>
            <a:pPr marL="457200" indent="-457200" rtl="0">
              <a:buFont typeface="Arial" panose="020B0604020202020204" pitchFamily="34" charset="0"/>
              <a:buChar char="•"/>
            </a:pPr>
            <a:r>
              <a:rPr lang="en-US" sz="2200" i="0" dirty="0">
                <a:solidFill>
                  <a:schemeClr val="tx2"/>
                </a:solidFill>
              </a:rPr>
              <a:t>International Education: Carla Honkanen, Brad Huggins, Eva Juarez, Angela Leung, Kathryn Pappas and Heather Woods</a:t>
            </a:r>
          </a:p>
          <a:p>
            <a:pPr marL="457200" indent="-457200" rtl="0">
              <a:buFont typeface="Arial" panose="020B0604020202020204" pitchFamily="34" charset="0"/>
              <a:buChar char="•"/>
            </a:pPr>
            <a:endParaRPr lang="en-US" sz="2200" i="0" dirty="0">
              <a:solidFill>
                <a:schemeClr val="tx2"/>
              </a:solidFill>
            </a:endParaRPr>
          </a:p>
          <a:p>
            <a:pPr marL="457200" indent="-457200" rtl="0">
              <a:buFont typeface="Arial" panose="020B0604020202020204" pitchFamily="34" charset="0"/>
              <a:buChar char="•"/>
            </a:pPr>
            <a:r>
              <a:rPr lang="en-US" sz="2200" i="0" dirty="0">
                <a:solidFill>
                  <a:schemeClr val="tx2"/>
                </a:solidFill>
              </a:rPr>
              <a:t>Running Start: Jane Barry and Erica Walker</a:t>
            </a:r>
          </a:p>
          <a:p>
            <a:pPr marL="457200" indent="-457200" rtl="0">
              <a:buFont typeface="Arial" panose="020B0604020202020204" pitchFamily="34" charset="0"/>
              <a:buChar char="•"/>
            </a:pPr>
            <a:endParaRPr lang="en-US" sz="2200" i="0" dirty="0">
              <a:solidFill>
                <a:schemeClr val="tx2"/>
              </a:solidFill>
            </a:endParaRPr>
          </a:p>
          <a:p>
            <a:pPr marL="457200" indent="-457200" rtl="0">
              <a:buFont typeface="Arial" panose="020B0604020202020204" pitchFamily="34" charset="0"/>
              <a:buChar char="•"/>
            </a:pPr>
            <a:r>
              <a:rPr lang="en-US" sz="2200" i="0" dirty="0">
                <a:solidFill>
                  <a:schemeClr val="tx2"/>
                </a:solidFill>
              </a:rPr>
              <a:t>CEO: Lori Smith-Berry, Christy Coulibaly, Jenna Fox, Angie Palma Gutierrez, Tamara </a:t>
            </a:r>
            <a:r>
              <a:rPr lang="en-US" sz="2200" i="0" dirty="0" err="1">
                <a:solidFill>
                  <a:schemeClr val="tx2"/>
                </a:solidFill>
              </a:rPr>
              <a:t>Mardukhayeva</a:t>
            </a:r>
            <a:r>
              <a:rPr lang="en-US" sz="2200" i="0" dirty="0">
                <a:solidFill>
                  <a:schemeClr val="tx2"/>
                </a:solidFill>
              </a:rPr>
              <a:t>, Natalie Revollas</a:t>
            </a:r>
          </a:p>
          <a:p>
            <a:pPr rtl="0"/>
            <a:endParaRPr lang="en-US" sz="2200" i="0" dirty="0">
              <a:solidFill>
                <a:schemeClr val="tx2"/>
              </a:solidFill>
            </a:endParaRPr>
          </a:p>
          <a:p>
            <a:pPr marL="457200" indent="-457200" rtl="0">
              <a:buFont typeface="Arial" panose="020B0604020202020204" pitchFamily="34" charset="0"/>
              <a:buChar char="•"/>
            </a:pPr>
            <a:r>
              <a:rPr lang="en-US" sz="2200" i="0" dirty="0" err="1">
                <a:solidFill>
                  <a:schemeClr val="tx2"/>
                </a:solidFill>
              </a:rPr>
              <a:t>iBIT</a:t>
            </a:r>
            <a:r>
              <a:rPr lang="en-US" sz="2200" i="0" dirty="0">
                <a:solidFill>
                  <a:schemeClr val="tx2"/>
                </a:solidFill>
              </a:rPr>
              <a:t>: Alysa Kelsey, Shanon Reedy, Kristi Wilson </a:t>
            </a:r>
            <a:endParaRPr lang="en-US" dirty="0">
              <a:solidFill>
                <a:schemeClr val="tx2"/>
              </a:solidFill>
            </a:endParaRPr>
          </a:p>
        </p:txBody>
      </p:sp>
      <p:pic>
        <p:nvPicPr>
          <p:cNvPr id="4" name="Picture 3">
            <a:extLst>
              <a:ext uri="{FF2B5EF4-FFF2-40B4-BE49-F238E27FC236}">
                <a16:creationId xmlns:a16="http://schemas.microsoft.com/office/drawing/2014/main" id="{33DA5310-EF02-4677-AB9C-5F04C474355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250" b="90000" l="6083" r="92750">
                        <a14:foregroundMark x1="7250" y1="26000" x2="7250" y2="26000"/>
                        <a14:foregroundMark x1="92750" y1="33583" x2="92750" y2="33583"/>
                        <a14:foregroundMark x1="73500" y1="9333" x2="73500" y2="9333"/>
                        <a14:foregroundMark x1="50167" y1="90000" x2="50167" y2="90000"/>
                        <a14:foregroundMark x1="6917" y1="44750" x2="6917" y2="44750"/>
                        <a14:foregroundMark x1="6083" y1="37083" x2="6083" y2="37083"/>
                      </a14:backgroundRemoval>
                    </a14:imgEffect>
                  </a14:imgLayer>
                </a14:imgProps>
              </a:ext>
            </a:extLst>
          </a:blip>
          <a:stretch>
            <a:fillRect/>
          </a:stretch>
        </p:blipFill>
        <p:spPr>
          <a:xfrm flipH="1">
            <a:off x="3886200" y="304800"/>
            <a:ext cx="1524000" cy="1524000"/>
          </a:xfrm>
          <a:prstGeom prst="rect">
            <a:avLst/>
          </a:prstGeom>
        </p:spPr>
      </p:pic>
    </p:spTree>
    <p:extLst>
      <p:ext uri="{BB962C8B-B14F-4D97-AF65-F5344CB8AC3E}">
        <p14:creationId xmlns:p14="http://schemas.microsoft.com/office/powerpoint/2010/main" val="1447930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958A919F166C46B4AB4AFD19193188" ma:contentTypeVersion="12" ma:contentTypeDescription="Create a new document." ma:contentTypeScope="" ma:versionID="743a185d7ccc182912bd4eb73444e8be">
  <xsd:schema xmlns:xsd="http://www.w3.org/2001/XMLSchema" xmlns:xs="http://www.w3.org/2001/XMLSchema" xmlns:p="http://schemas.microsoft.com/office/2006/metadata/properties" xmlns:ns3="f8c22d81-96a2-4e77-9ab4-e5f2f346ec80" xmlns:ns4="88154991-d99a-4cdb-8010-ba38ea398f43" targetNamespace="http://schemas.microsoft.com/office/2006/metadata/properties" ma:root="true" ma:fieldsID="a53d22fea04155416c3810453610c130" ns3:_="" ns4:_="">
    <xsd:import namespace="f8c22d81-96a2-4e77-9ab4-e5f2f346ec80"/>
    <xsd:import namespace="88154991-d99a-4cdb-8010-ba38ea398f4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c22d81-96a2-4e77-9ab4-e5f2f346ec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154991-d99a-4cdb-8010-ba38ea398f4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066B89-E892-4B74-BB7A-698270939058}">
  <ds:schemaRefs>
    <ds:schemaRef ds:uri="http://schemas.microsoft.com/sharepoint/v3/contenttype/forms"/>
  </ds:schemaRefs>
</ds:datastoreItem>
</file>

<file path=customXml/itemProps2.xml><?xml version="1.0" encoding="utf-8"?>
<ds:datastoreItem xmlns:ds="http://schemas.openxmlformats.org/officeDocument/2006/customXml" ds:itemID="{D7CC4748-5FF8-4D78-921B-346C7EA8C3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c22d81-96a2-4e77-9ab4-e5f2f346ec80"/>
    <ds:schemaRef ds:uri="88154991-d99a-4cdb-8010-ba38ea398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201E64-5054-4C78-9D63-CE83BD3F3C94}">
  <ds:schemaRefs>
    <ds:schemaRef ds:uri="http://purl.org/dc/elements/1.1/"/>
    <ds:schemaRef ds:uri="http://schemas.microsoft.com/office/2006/metadata/properties"/>
    <ds:schemaRef ds:uri="f8c22d81-96a2-4e77-9ab4-e5f2f346ec80"/>
    <ds:schemaRef ds:uri="http://purl.org/dc/terms/"/>
    <ds:schemaRef ds:uri="http://purl.org/dc/dcmitype/"/>
    <ds:schemaRef ds:uri="88154991-d99a-4cdb-8010-ba38ea398f43"/>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4648</TotalTime>
  <Words>978</Words>
  <Application>Microsoft Office PowerPoint</Application>
  <PresentationFormat>Widescreen</PresentationFormat>
  <Paragraphs>112</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Courier New</vt:lpstr>
      <vt:lpstr>Segoe UI</vt:lpstr>
      <vt:lpstr>Office Theme</vt:lpstr>
      <vt:lpstr>PowerPoint Presentation</vt:lpstr>
      <vt:lpstr>PowerPoint Presentation</vt:lpstr>
      <vt:lpstr>Alerts-All Submissions by Discipline</vt:lpstr>
      <vt:lpstr>PowerPoint Presentation</vt:lpstr>
      <vt:lpstr>PowerPoint Presentation</vt:lpstr>
      <vt:lpstr>PowerPoint Presentation</vt:lpstr>
      <vt:lpstr>PowerPoint Presentation</vt:lpstr>
      <vt:lpstr>PowerPoint Presentation</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MelissaE Martinez</dc:creator>
  <cp:lastModifiedBy>MelissaE Martinez</cp:lastModifiedBy>
  <cp:revision>19</cp:revision>
  <dcterms:created xsi:type="dcterms:W3CDTF">2021-03-03T18:15:53Z</dcterms:created>
  <dcterms:modified xsi:type="dcterms:W3CDTF">2021-06-17T22:06:34Z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2021-02-24T00:00:00Z</vt:filetime>
  </property>
  <property fmtid="{D5CDD505-2E9C-101B-9397-08002B2CF9AE}" pid="3" name="LastSaved">
    <vt:filetime>2021-03-03T00:00:00Z</vt:filetime>
  </property>
  <property fmtid="{D5CDD505-2E9C-101B-9397-08002B2CF9AE}" pid="4" name="ContentTypeId">
    <vt:lpwstr>0x01010045958A919F166C46B4AB4AFD19193188</vt:lpwstr>
  </property>
</Properties>
</file>