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DD73-AF70-4567-A173-612CE4C82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B4D59-A8E3-4EB8-B840-D0ED3885E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DD14-3833-475A-80FF-DC1D707A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C46A-DF0F-4BBD-8598-B15C1099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B5581-442F-488E-9E02-AD3FDA6C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9451-9A1E-49DF-A36D-32155FD0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87A5A-24F8-41CA-9538-596BCD65D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4C73-62F6-4A24-98D9-799637DF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58118-7673-462B-A351-6295E8FC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70272-82BD-4982-809A-6A9B542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542EEB-4CFB-4A7A-B774-C9BB77365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4FA0D-3D9C-4FED-84C1-FCCF2004E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E9B28-B251-4386-AD14-3A9EC62F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9F81-7F45-4AC7-B7F5-BAAEE695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4A579-C087-450D-91D5-54F10608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23FF-0B7F-42FA-B3A1-EAE56D8D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45B5C-702D-49F3-BFB8-41B8A4CF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4ABCC-B3E8-426C-9405-0D340FE6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28A67-27B3-4FEF-B3D1-B6861CE61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6B106-6C8D-4713-8C8A-6D260681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7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1FE1-0B27-452B-A63C-125CDD03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D8576-876E-4794-A9C2-B875FC533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4D63-A94F-4036-80D3-A2190024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8894-4D3D-42A0-812C-9FBB4435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8DB86-9999-432B-BD77-15EAF61B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C9F3-E145-4EDE-AB4D-130DD509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40A8-AB68-4957-A73B-D5A50C1AA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D9EB-33F3-4194-98E4-7CBEE421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6E85B-0953-42C0-85C0-3451030A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384AE-A9DB-4E0F-AD77-82AC75C0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C663C-3C20-4E05-9B07-98F9DE55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379F-28C8-4EFA-A775-BB718A6D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D7B15-E953-4ACB-B7B8-3C4B1EA16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EDCEC-EBA5-4032-BDC9-6742169D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2A3E5-420B-4151-837C-0DF560BA2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27163-A16D-44F5-BB1F-3F885D6296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0CC22-0ACE-4FC3-899B-E3A568DA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3D57E-BAE3-4239-949B-24E41E4F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E7D02-D164-4451-B8D5-43CA89AD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5708-12B0-491F-B81A-832536CE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ABBB5-492C-4A4A-8F68-C57E508B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5924E-8C6F-4D3B-A648-A80F49D8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94AFF-84CB-4177-9AB9-771E2615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0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48373-8ECC-4DE3-B728-EF05103C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ED8D1-0138-4992-9B09-1E0E3186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CB5E8-C4A8-48EE-96E0-24D29E9C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DF3C-1C75-452C-9857-A60D865C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084A-31B4-42BA-BE14-C71AFD0B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D042E-73E1-452C-B711-F4EF82E32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8E09A-7212-4351-BB91-CAC1445C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F6982-4DF6-479A-93A4-94631E2D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398CF-9EB8-4365-9CBA-A84E372F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6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649A-492B-4183-901D-E8ECE232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06695-C96F-4996-9C07-1C7B7B5F0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5954B-8676-4BEC-848B-69E2EA48C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50243-2438-44A8-B49B-13C9DB0B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0A1B6-89AF-4E1E-9E86-29C7FFC3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6C60-4105-4EB9-A252-07E500AD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2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F13274-CB71-449B-8419-53AEA9C9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9581-4FD9-4025-92F1-0D1CD442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04C2-D00E-4864-AA56-47D8F1017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6A90-339B-4EFF-865E-6ED7268C9AB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29CCE-2B97-4BFD-860C-C099FBE40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92418-921D-49FF-A631-7B74A3AD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E75B-A367-4E15-9353-01B5B545D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.ctc.edu/use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yaccount.ctclink.u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bellevuecollege.edu/netid/CreateNewAccount.aspx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96DF5B-500B-453F-A18D-61471C619B35}"/>
              </a:ext>
            </a:extLst>
          </p:cNvPr>
          <p:cNvGrpSpPr/>
          <p:nvPr/>
        </p:nvGrpSpPr>
        <p:grpSpPr>
          <a:xfrm>
            <a:off x="7241505" y="1724284"/>
            <a:ext cx="4169657" cy="4588558"/>
            <a:chOff x="7969760" y="1787030"/>
            <a:chExt cx="3114675" cy="36195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D74422D-63BC-418B-B1E5-96D1EA5F6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9760" y="1787030"/>
              <a:ext cx="3114675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1D0C34-5F2F-4A95-8143-3B8529786EA8}"/>
                </a:ext>
              </a:extLst>
            </p:cNvPr>
            <p:cNvSpPr/>
            <p:nvPr/>
          </p:nvSpPr>
          <p:spPr>
            <a:xfrm>
              <a:off x="8739973" y="4597166"/>
              <a:ext cx="1494595" cy="293615"/>
            </a:xfrm>
            <a:prstGeom prst="rect">
              <a:avLst/>
            </a:prstGeom>
            <a:solidFill>
              <a:srgbClr val="F4EF19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ECAD8D04-F8A2-496E-B04B-43FE1C43CF2A}"/>
                </a:ext>
              </a:extLst>
            </p:cNvPr>
            <p:cNvSpPr/>
            <p:nvPr/>
          </p:nvSpPr>
          <p:spPr>
            <a:xfrm rot="666420">
              <a:off x="8133869" y="4491000"/>
              <a:ext cx="592783" cy="413670"/>
            </a:xfrm>
            <a:prstGeom prst="rightArrow">
              <a:avLst/>
            </a:prstGeom>
            <a:solidFill>
              <a:srgbClr val="F3F90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7D7461-7EDA-4BEA-BD35-83D9C8737C36}"/>
              </a:ext>
            </a:extLst>
          </p:cNvPr>
          <p:cNvSpPr txBox="1"/>
          <p:nvPr/>
        </p:nvSpPr>
        <p:spPr>
          <a:xfrm>
            <a:off x="1268254" y="4100819"/>
            <a:ext cx="446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SBCTC - OAA User Log in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Bellevue College account.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C09CE-BA89-4446-B5AB-5B0B13452531}"/>
              </a:ext>
            </a:extLst>
          </p:cNvPr>
          <p:cNvSpPr txBox="1"/>
          <p:nvPr/>
        </p:nvSpPr>
        <p:spPr>
          <a:xfrm>
            <a:off x="780838" y="612569"/>
            <a:ext cx="10916357" cy="111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Washington’s Community and Technical Colleges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Online Admissions Application Portal Instructions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73AB0-6B30-4EEA-BBE8-7AC33D5EBA23}"/>
              </a:ext>
            </a:extLst>
          </p:cNvPr>
          <p:cNvSpPr txBox="1"/>
          <p:nvPr/>
        </p:nvSpPr>
        <p:spPr>
          <a:xfrm>
            <a:off x="780838" y="2454436"/>
            <a:ext cx="60574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Open the web site and Click “Create an Account” </a:t>
            </a:r>
          </a:p>
        </p:txBody>
      </p:sp>
    </p:spTree>
    <p:extLst>
      <p:ext uri="{BB962C8B-B14F-4D97-AF65-F5344CB8AC3E}">
        <p14:creationId xmlns:p14="http://schemas.microsoft.com/office/powerpoint/2010/main" val="348526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DB4ADBE-C51D-470D-972B-C98898CD0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51602"/>
            <a:ext cx="77724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32E17-B807-43B9-A643-F0A29ACE4574}"/>
              </a:ext>
            </a:extLst>
          </p:cNvPr>
          <p:cNvSpPr txBox="1"/>
          <p:nvPr/>
        </p:nvSpPr>
        <p:spPr>
          <a:xfrm>
            <a:off x="3885651" y="369042"/>
            <a:ext cx="442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11: Residency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9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B48DC1E-B996-48E4-B393-B394BE86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29" y="2083827"/>
            <a:ext cx="6882337" cy="385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18DDC-09BA-49DE-A970-7496F2A82EF4}"/>
              </a:ext>
            </a:extLst>
          </p:cNvPr>
          <p:cNvSpPr txBox="1"/>
          <p:nvPr/>
        </p:nvSpPr>
        <p:spPr>
          <a:xfrm>
            <a:off x="1582722" y="1454677"/>
            <a:ext cx="9026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sz="20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 you do not feel comfortable answer “Prefer not to answer” is an option.</a:t>
            </a:r>
            <a:endParaRPr lang="en-US" sz="2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8CCDD-44B8-462A-BE44-3FC8BC935291}"/>
              </a:ext>
            </a:extLst>
          </p:cNvPr>
          <p:cNvSpPr txBox="1"/>
          <p:nvPr/>
        </p:nvSpPr>
        <p:spPr>
          <a:xfrm>
            <a:off x="995292" y="370661"/>
            <a:ext cx="1020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12: Answer the </a:t>
            </a:r>
            <a: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Supplemental Questions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7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A8D47DD-21C4-49A7-9585-A03346CA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2" y="2050278"/>
            <a:ext cx="59245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75C87-9B43-4D42-8F08-4B7590FF1073}"/>
              </a:ext>
            </a:extLst>
          </p:cNvPr>
          <p:cNvSpPr txBox="1"/>
          <p:nvPr/>
        </p:nvSpPr>
        <p:spPr>
          <a:xfrm>
            <a:off x="2498343" y="1553733"/>
            <a:ext cx="7195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Confirm your application and if you are agree submit this application.</a:t>
            </a:r>
            <a:endParaRPr lang="en-US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BF372C9-2FD2-4F18-86EE-5EC9A10D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28" y="3798115"/>
            <a:ext cx="1554323" cy="15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A63F9-8D20-4C6A-B824-5B6599CA94F7}"/>
              </a:ext>
            </a:extLst>
          </p:cNvPr>
          <p:cNvSpPr txBox="1"/>
          <p:nvPr/>
        </p:nvSpPr>
        <p:spPr>
          <a:xfrm>
            <a:off x="857072" y="614552"/>
            <a:ext cx="1047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13: Confirm and Submit your application.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6DE2E-7B84-4D13-8B43-4F95F5C181E2}"/>
              </a:ext>
            </a:extLst>
          </p:cNvPr>
          <p:cNvSpPr/>
          <p:nvPr/>
        </p:nvSpPr>
        <p:spPr>
          <a:xfrm>
            <a:off x="7658451" y="4454554"/>
            <a:ext cx="1275824" cy="302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BF4F221-25C6-4FEB-A15E-433383CC7A14}"/>
              </a:ext>
            </a:extLst>
          </p:cNvPr>
          <p:cNvSpPr/>
          <p:nvPr/>
        </p:nvSpPr>
        <p:spPr>
          <a:xfrm rot="7715342">
            <a:off x="8509371" y="4695837"/>
            <a:ext cx="469014" cy="366942"/>
          </a:xfrm>
          <a:prstGeom prst="rightArrow">
            <a:avLst>
              <a:gd name="adj1" fmla="val 52474"/>
              <a:gd name="adj2" fmla="val 53019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02E0A0-348F-475F-A62A-5A3E0896FDB5}"/>
              </a:ext>
            </a:extLst>
          </p:cNvPr>
          <p:cNvSpPr/>
          <p:nvPr/>
        </p:nvSpPr>
        <p:spPr>
          <a:xfrm>
            <a:off x="7877262" y="5100506"/>
            <a:ext cx="1040235" cy="369116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1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16E9F-E9A4-44E1-B8C9-DB5D04489EA8}"/>
              </a:ext>
            </a:extLst>
          </p:cNvPr>
          <p:cNvSpPr txBox="1"/>
          <p:nvPr/>
        </p:nvSpPr>
        <p:spPr>
          <a:xfrm>
            <a:off x="2195261" y="307516"/>
            <a:ext cx="74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14: Activate </a:t>
            </a:r>
            <a:r>
              <a:rPr lang="en-US" sz="3600" b="1" dirty="0" err="1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ctclink</a:t>
            </a:r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Account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E8ABE-1934-4FDD-BA98-C3BA785752B0}"/>
              </a:ext>
            </a:extLst>
          </p:cNvPr>
          <p:cNvSpPr txBox="1"/>
          <p:nvPr/>
        </p:nvSpPr>
        <p:spPr>
          <a:xfrm>
            <a:off x="221745" y="1220678"/>
            <a:ext cx="4068983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https://myaccount.ctclink.us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Activate Your Account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link </a:t>
            </a:r>
            <a:r>
              <a:rPr lang="en-US" sz="18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 of the page.</a:t>
            </a:r>
            <a:endParaRPr lang="en-US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legal First Name and Last Name.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Date of Birth (MM/DD/YYYY).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ctcLink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ID.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D7E0-2D7C-4547-9E72-D1CA7DB8CB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87111" y="1129963"/>
            <a:ext cx="3057337" cy="48955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1DAA8C-A931-4925-A901-95AA721E26CD}"/>
              </a:ext>
            </a:extLst>
          </p:cNvPr>
          <p:cNvSpPr/>
          <p:nvPr/>
        </p:nvSpPr>
        <p:spPr>
          <a:xfrm>
            <a:off x="5248074" y="5783282"/>
            <a:ext cx="1368662" cy="264096"/>
          </a:xfrm>
          <a:prstGeom prst="rect">
            <a:avLst/>
          </a:prstGeom>
          <a:solidFill>
            <a:srgbClr val="F3F90F">
              <a:alpha val="23922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EEA21D7-4945-4056-85E8-E1B2258AD717}"/>
              </a:ext>
            </a:extLst>
          </p:cNvPr>
          <p:cNvSpPr/>
          <p:nvPr/>
        </p:nvSpPr>
        <p:spPr>
          <a:xfrm rot="666420">
            <a:off x="4778990" y="5667777"/>
            <a:ext cx="446376" cy="38773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90F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666BD-C869-41E3-B8FD-77F9274CD92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40831" y="1343333"/>
            <a:ext cx="4219699" cy="35017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DE7AE2C-F806-42C1-9F5D-0EAAD19BE4E8}"/>
              </a:ext>
            </a:extLst>
          </p:cNvPr>
          <p:cNvSpPr/>
          <p:nvPr/>
        </p:nvSpPr>
        <p:spPr>
          <a:xfrm>
            <a:off x="7166758" y="2509458"/>
            <a:ext cx="748146" cy="5847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ECD85-659D-4488-97E8-8280FE499B73}"/>
              </a:ext>
            </a:extLst>
          </p:cNvPr>
          <p:cNvSpPr/>
          <p:nvPr/>
        </p:nvSpPr>
        <p:spPr>
          <a:xfrm>
            <a:off x="9529894" y="4454554"/>
            <a:ext cx="1082179" cy="18455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78A1B8-F8A2-4603-9D15-57C0A88E64D9}"/>
              </a:ext>
            </a:extLst>
          </p:cNvPr>
          <p:cNvSpPr/>
          <p:nvPr/>
        </p:nvSpPr>
        <p:spPr>
          <a:xfrm>
            <a:off x="8179266" y="4060272"/>
            <a:ext cx="1124125" cy="16777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95F973-7C2C-4BBF-B014-98E52D47F209}"/>
              </a:ext>
            </a:extLst>
          </p:cNvPr>
          <p:cNvSpPr txBox="1"/>
          <p:nvPr/>
        </p:nvSpPr>
        <p:spPr>
          <a:xfrm>
            <a:off x="320635" y="457195"/>
            <a:ext cx="6575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Set Your Password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80CDC-04C0-488B-8CB2-2DE4C2445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19256" y="690997"/>
            <a:ext cx="3598225" cy="36759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4D8DE-CEAE-4C91-B3A3-91F1E2DD8B39}"/>
              </a:ext>
            </a:extLst>
          </p:cNvPr>
          <p:cNvSpPr txBox="1"/>
          <p:nvPr/>
        </p:nvSpPr>
        <p:spPr>
          <a:xfrm>
            <a:off x="451261" y="1484416"/>
            <a:ext cx="625993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preferred Email address.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the Security Question from the drop-down menu.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 to your security question.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 Recovery options &gt; </a:t>
            </a:r>
            <a:r>
              <a:rPr lang="en-US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Phone Number.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your Password.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6D835-7DFE-4470-B9FC-6AD317C83F13}"/>
              </a:ext>
            </a:extLst>
          </p:cNvPr>
          <p:cNvSpPr txBox="1"/>
          <p:nvPr/>
        </p:nvSpPr>
        <p:spPr>
          <a:xfrm>
            <a:off x="451262" y="4308181"/>
            <a:ext cx="518951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&lt;TIP&gt;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 your Username, Password and Security Question.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CDB0D-1BF5-44AA-B8E6-B4191D807F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4547519"/>
            <a:ext cx="5644738" cy="18201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37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E66C20-352F-473B-ACA7-AC379EDC0BCC}"/>
              </a:ext>
            </a:extLst>
          </p:cNvPr>
          <p:cNvSpPr txBox="1"/>
          <p:nvPr/>
        </p:nvSpPr>
        <p:spPr>
          <a:xfrm>
            <a:off x="2727861" y="456602"/>
            <a:ext cx="7020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</a:t>
            </a:r>
            <a:r>
              <a:rPr lang="en-US" sz="3600" b="1" dirty="0">
                <a:solidFill>
                  <a:srgbClr val="013E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Create NetID Account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8">
            <a:extLst>
              <a:ext uri="{FF2B5EF4-FFF2-40B4-BE49-F238E27FC236}">
                <a16:creationId xmlns:a16="http://schemas.microsoft.com/office/drawing/2014/main" id="{EC24834A-AAB6-4691-9730-0692E1D62997}"/>
              </a:ext>
            </a:extLst>
          </p:cNvPr>
          <p:cNvSpPr txBox="1"/>
          <p:nvPr/>
        </p:nvSpPr>
        <p:spPr>
          <a:xfrm>
            <a:off x="2837027" y="4828791"/>
            <a:ext cx="6517946" cy="1572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&lt;TIP&gt;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 NetID is for get a Bellevue College Email</a:t>
            </a:r>
          </a:p>
          <a:p>
            <a:pPr marL="5715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 technology on campus</a:t>
            </a: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your NetID Username, Password and Bellevue College Email.</a:t>
            </a:r>
          </a:p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Wait 24 hours before access to Canvas.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23C76-0D18-43FF-83E7-A8F84E23D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344" y="1337086"/>
            <a:ext cx="6844776" cy="3377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05B59-DBF9-4BB4-8614-FA4076ACA759}"/>
              </a:ext>
            </a:extLst>
          </p:cNvPr>
          <p:cNvSpPr txBox="1"/>
          <p:nvPr/>
        </p:nvSpPr>
        <p:spPr>
          <a:xfrm>
            <a:off x="7480020" y="1337087"/>
            <a:ext cx="4213637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 to </a:t>
            </a:r>
            <a:r>
              <a:rPr lang="en-US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NetID Account Management - Bellevue College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ctcLink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 Number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First and Last Name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your date of birth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password</a:t>
            </a:r>
          </a:p>
        </p:txBody>
      </p:sp>
    </p:spTree>
    <p:extLst>
      <p:ext uri="{BB962C8B-B14F-4D97-AF65-F5344CB8AC3E}">
        <p14:creationId xmlns:p14="http://schemas.microsoft.com/office/powerpoint/2010/main" val="397059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D50353-1372-4EF7-AAB1-45E1D044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25" y="277711"/>
            <a:ext cx="3555412" cy="63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11D64B-1ECE-4062-B637-6AD18F2962C3}"/>
              </a:ext>
            </a:extLst>
          </p:cNvPr>
          <p:cNvSpPr txBox="1"/>
          <p:nvPr/>
        </p:nvSpPr>
        <p:spPr>
          <a:xfrm>
            <a:off x="4685077" y="1392544"/>
            <a:ext cx="6970815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Username – Lowercase characters only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Password – Passwords are case sensitive and should be at least 8 characters and include at least one numeral (0-9) and one special character (~`!@#$%^&amp;*()_-+={[}]|\:;"'&lt;,&gt;.?/). Example: Yellow!2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down your Username and Password. You will need your Username and Password.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Title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First Name, Middle Name, Last Name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Name Suffix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Date of Birth - Click on the calendar tool to select a date</a:t>
            </a:r>
          </a:p>
          <a:p>
            <a:pPr marL="800100" marR="0" lvl="1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Enter Valid Email Address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6FD189-A84C-43DA-9A24-4D52FBC18514}"/>
              </a:ext>
            </a:extLst>
          </p:cNvPr>
          <p:cNvSpPr txBox="1"/>
          <p:nvPr/>
        </p:nvSpPr>
        <p:spPr>
          <a:xfrm>
            <a:off x="5466011" y="5338636"/>
            <a:ext cx="5408949" cy="830997"/>
          </a:xfrm>
          <a:prstGeom prst="rect">
            <a:avLst/>
          </a:prstGeom>
          <a:solidFill>
            <a:srgbClr val="F6BE98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&lt;TIP&gt;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Note your Username and Password.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F511F-F33F-4CBD-A1AD-AF1C1D248214}"/>
              </a:ext>
            </a:extLst>
          </p:cNvPr>
          <p:cNvSpPr txBox="1"/>
          <p:nvPr/>
        </p:nvSpPr>
        <p:spPr>
          <a:xfrm>
            <a:off x="4817125" y="545986"/>
            <a:ext cx="6706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 : Create an Account</a:t>
            </a:r>
          </a:p>
        </p:txBody>
      </p:sp>
    </p:spTree>
    <p:extLst>
      <p:ext uri="{BB962C8B-B14F-4D97-AF65-F5344CB8AC3E}">
        <p14:creationId xmlns:p14="http://schemas.microsoft.com/office/powerpoint/2010/main" val="196208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651FF2-E5AA-491F-9B04-79F3C2FB0C7A}"/>
              </a:ext>
            </a:extLst>
          </p:cNvPr>
          <p:cNvSpPr txBox="1"/>
          <p:nvPr/>
        </p:nvSpPr>
        <p:spPr>
          <a:xfrm>
            <a:off x="337955" y="405257"/>
            <a:ext cx="784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Fill out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 Questions.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creenshot showing security questions form">
            <a:extLst>
              <a:ext uri="{FF2B5EF4-FFF2-40B4-BE49-F238E27FC236}">
                <a16:creationId xmlns:a16="http://schemas.microsoft.com/office/drawing/2014/main" id="{1CF458E4-8D69-489B-9CB5-9A1EB5F2AB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29" y="1223864"/>
            <a:ext cx="5829857" cy="490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36F044-CCBD-4F87-8B67-672CB7D22A00}"/>
              </a:ext>
            </a:extLst>
          </p:cNvPr>
          <p:cNvSpPr txBox="1"/>
          <p:nvPr/>
        </p:nvSpPr>
        <p:spPr>
          <a:xfrm>
            <a:off x="522513" y="1251455"/>
            <a:ext cx="5130141" cy="282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 the 3 security questions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CAPTCHA box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Submit - </a:t>
            </a:r>
            <a:r>
              <a:rPr lang="en-U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en-US" sz="180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receive a one-time password (OTP) in your email</a:t>
            </a:r>
            <a:r>
              <a:rPr lang="en-US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(Check Junk and Spam Email Folders)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5E2E6-621C-4DE0-BB0D-76ECD5C4DD00}"/>
              </a:ext>
            </a:extLst>
          </p:cNvPr>
          <p:cNvSpPr txBox="1"/>
          <p:nvPr/>
        </p:nvSpPr>
        <p:spPr>
          <a:xfrm>
            <a:off x="534392" y="5474525"/>
            <a:ext cx="5198361" cy="830997"/>
          </a:xfrm>
          <a:prstGeom prst="rect">
            <a:avLst/>
          </a:prstGeom>
          <a:solidFill>
            <a:srgbClr val="F6BE98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&lt;TIP&gt;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 your question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and answers.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76F17-9A13-4AB9-89D2-6E716DB131C6}"/>
              </a:ext>
            </a:extLst>
          </p:cNvPr>
          <p:cNvSpPr txBox="1"/>
          <p:nvPr/>
        </p:nvSpPr>
        <p:spPr>
          <a:xfrm>
            <a:off x="2572985" y="276187"/>
            <a:ext cx="639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4: Validate Your Email.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B4E85-6C69-4089-9CD1-D795CCFB0C31}"/>
              </a:ext>
            </a:extLst>
          </p:cNvPr>
          <p:cNvSpPr txBox="1"/>
          <p:nvPr/>
        </p:nvSpPr>
        <p:spPr>
          <a:xfrm>
            <a:off x="1365662" y="1036656"/>
            <a:ext cx="9274629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 the One-Time Password OTP emailed to you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on Submit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account will be created and validated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 in with your username and password to start the application process. A Welcome page and Start a New Application page will display.</a:t>
            </a:r>
          </a:p>
          <a:p>
            <a:endParaRPr lang="en-US" dirty="0"/>
          </a:p>
        </p:txBody>
      </p:sp>
      <p:pic>
        <p:nvPicPr>
          <p:cNvPr id="4" name="Picture 3" descr="screenshot showing security questions form">
            <a:extLst>
              <a:ext uri="{FF2B5EF4-FFF2-40B4-BE49-F238E27FC236}">
                <a16:creationId xmlns:a16="http://schemas.microsoft.com/office/drawing/2014/main" id="{5F707C0A-E540-4AFE-8DC9-40723AFFE9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98" y="3864358"/>
            <a:ext cx="7505204" cy="2481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D9F151-2BD3-4DC9-85A7-2C13359D1636}"/>
              </a:ext>
            </a:extLst>
          </p:cNvPr>
          <p:cNvCxnSpPr/>
          <p:nvPr/>
        </p:nvCxnSpPr>
        <p:spPr>
          <a:xfrm>
            <a:off x="3431097" y="5436066"/>
            <a:ext cx="5343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DD5AC7A-9CAD-4BF9-9E9A-A7FF29E5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57" y="2214694"/>
            <a:ext cx="7106525" cy="38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D2420-4422-496D-A9F5-2009155FAE56}"/>
              </a:ext>
            </a:extLst>
          </p:cNvPr>
          <p:cNvSpPr txBox="1"/>
          <p:nvPr/>
        </p:nvSpPr>
        <p:spPr>
          <a:xfrm>
            <a:off x="6943434" y="4043718"/>
            <a:ext cx="1449007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Bellevue College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5242A-71B7-428F-8FDF-5F0969BF9770}"/>
              </a:ext>
            </a:extLst>
          </p:cNvPr>
          <p:cNvSpPr txBox="1"/>
          <p:nvPr/>
        </p:nvSpPr>
        <p:spPr>
          <a:xfrm>
            <a:off x="6859784" y="4597120"/>
            <a:ext cx="16163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Transitional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4ABF6-60DC-4822-BCEF-EC1CEC395CFC}"/>
              </a:ext>
            </a:extLst>
          </p:cNvPr>
          <p:cNvSpPr txBox="1"/>
          <p:nvPr/>
        </p:nvSpPr>
        <p:spPr>
          <a:xfrm>
            <a:off x="9228091" y="4645071"/>
            <a:ext cx="1167088" cy="1579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Spring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D3B41-DA8D-44AA-9950-9463398E6453}"/>
              </a:ext>
            </a:extLst>
          </p:cNvPr>
          <p:cNvSpPr txBox="1"/>
          <p:nvPr/>
        </p:nvSpPr>
        <p:spPr>
          <a:xfrm>
            <a:off x="6605640" y="5209367"/>
            <a:ext cx="1844561" cy="209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45EA0-8267-476A-8DEE-66EEDC7EE493}"/>
              </a:ext>
            </a:extLst>
          </p:cNvPr>
          <p:cNvSpPr txBox="1"/>
          <p:nvPr/>
        </p:nvSpPr>
        <p:spPr>
          <a:xfrm>
            <a:off x="8966814" y="5217456"/>
            <a:ext cx="1501630" cy="209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84C2D-0E1B-4D6C-962B-268BC7587B81}"/>
              </a:ext>
            </a:extLst>
          </p:cNvPr>
          <p:cNvSpPr txBox="1"/>
          <p:nvPr/>
        </p:nvSpPr>
        <p:spPr>
          <a:xfrm>
            <a:off x="206438" y="920942"/>
            <a:ext cx="4240664" cy="5598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College: Bellevue College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will be enrolling as a…. :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 Year Student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you have not had any previous college experience or do not wish to transfer credits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Transfer Student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you would like to transfer credits from another school(s) to apply to your LWTech degree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Program: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Choose from the best option below: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“Professional Technical”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degree and certificate programs.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“Academic”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DTA or AS degrees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“Baccalaureate”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BAS or BA degrees.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“Non-Award Seeking”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are not attempting a degree or certificate</a:t>
            </a:r>
          </a:p>
          <a:p>
            <a:pPr marL="742950" lvl="1" indent="-28575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u="sng" dirty="0">
                <a:solidFill>
                  <a:srgbClr val="000000"/>
                </a:solidFill>
                <a:latin typeface="Arial" panose="020B0604020202020204" pitchFamily="34" charset="0"/>
              </a:rPr>
              <a:t>“Transitional Studies”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for ESL or ABE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Term: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When you would like to begin classes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Degree or Certificate I am seeking… :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Search the Alphabetical list for your preferred degree or certificate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Academic Focus Area: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Not a required field (skip)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671DC-A015-45D6-A771-E75EF47B0241}"/>
              </a:ext>
            </a:extLst>
          </p:cNvPr>
          <p:cNvSpPr txBox="1"/>
          <p:nvPr/>
        </p:nvSpPr>
        <p:spPr>
          <a:xfrm>
            <a:off x="3575035" y="122376"/>
            <a:ext cx="606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5: New Application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2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3DC166-6EA3-4126-A89B-46A0DE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6" y="3313651"/>
            <a:ext cx="7712768" cy="29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29C9B7-95FA-4550-8435-B6A48B5EB67C}"/>
              </a:ext>
            </a:extLst>
          </p:cNvPr>
          <p:cNvSpPr txBox="1"/>
          <p:nvPr/>
        </p:nvSpPr>
        <p:spPr>
          <a:xfrm>
            <a:off x="1848877" y="318723"/>
            <a:ext cx="8764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6: Complete Personal information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116AD-24DA-4BC8-8DD0-B25D0F93E96F}"/>
              </a:ext>
            </a:extLst>
          </p:cNvPr>
          <p:cNvSpPr txBox="1"/>
          <p:nvPr/>
        </p:nvSpPr>
        <p:spPr>
          <a:xfrm>
            <a:off x="2492927" y="1601519"/>
            <a:ext cx="72061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Only the fields with (*) are required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feel comfortable filling in your mobile phone number and SSN,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that information is helpful but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required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43ED2-3672-4724-9407-462AE3D05EFC}"/>
              </a:ext>
            </a:extLst>
          </p:cNvPr>
          <p:cNvSpPr/>
          <p:nvPr/>
        </p:nvSpPr>
        <p:spPr>
          <a:xfrm>
            <a:off x="6205756" y="3842158"/>
            <a:ext cx="1707159" cy="31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C87E4-8880-4336-B828-90B4AC701FD9}"/>
              </a:ext>
            </a:extLst>
          </p:cNvPr>
          <p:cNvSpPr/>
          <p:nvPr/>
        </p:nvSpPr>
        <p:spPr>
          <a:xfrm>
            <a:off x="6230922" y="4465739"/>
            <a:ext cx="1707160" cy="31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067791-F3DF-4CEC-80BD-226D9956E74D}"/>
              </a:ext>
            </a:extLst>
          </p:cNvPr>
          <p:cNvCxnSpPr/>
          <p:nvPr/>
        </p:nvCxnSpPr>
        <p:spPr>
          <a:xfrm>
            <a:off x="6316910" y="4170875"/>
            <a:ext cx="157083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D819E-0241-4D96-BB34-FAB270DD3DE7}"/>
              </a:ext>
            </a:extLst>
          </p:cNvPr>
          <p:cNvCxnSpPr/>
          <p:nvPr/>
        </p:nvCxnSpPr>
        <p:spPr>
          <a:xfrm>
            <a:off x="6333688" y="4787465"/>
            <a:ext cx="157083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3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FBB6D1E-8D72-4C54-9100-944F046B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27" y="3231099"/>
            <a:ext cx="6571945" cy="31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E6E042-BC92-4956-A7EB-22C9DCC6AFC0}"/>
              </a:ext>
            </a:extLst>
          </p:cNvPr>
          <p:cNvSpPr txBox="1"/>
          <p:nvPr/>
        </p:nvSpPr>
        <p:spPr>
          <a:xfrm>
            <a:off x="2108040" y="1326093"/>
            <a:ext cx="7975915" cy="1441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cannot find your school in the search, check the “Add School/College”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Choose your highest level 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ducation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College information is optional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5B895-C136-44C5-A73A-EE933BDB803C}"/>
              </a:ext>
            </a:extLst>
          </p:cNvPr>
          <p:cNvSpPr txBox="1"/>
          <p:nvPr/>
        </p:nvSpPr>
        <p:spPr>
          <a:xfrm>
            <a:off x="2108040" y="607306"/>
            <a:ext cx="797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7: High School Information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4549B1-1615-4223-AA66-503C28A20D4B}"/>
              </a:ext>
            </a:extLst>
          </p:cNvPr>
          <p:cNvSpPr/>
          <p:nvPr/>
        </p:nvSpPr>
        <p:spPr>
          <a:xfrm>
            <a:off x="4773336" y="4697835"/>
            <a:ext cx="981512" cy="18455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1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1E9E9DA-9604-480C-9906-26665D5E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40" y="1971414"/>
            <a:ext cx="9678720" cy="40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35224-0695-4EBE-82F2-F65479D02DA4}"/>
              </a:ext>
            </a:extLst>
          </p:cNvPr>
          <p:cNvSpPr txBox="1"/>
          <p:nvPr/>
        </p:nvSpPr>
        <p:spPr>
          <a:xfrm>
            <a:off x="3075436" y="1497776"/>
            <a:ext cx="6041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information is not required, but it helps student data.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5B1A2-BE72-4A28-8898-033BC9966BEF}"/>
              </a:ext>
            </a:extLst>
          </p:cNvPr>
          <p:cNvSpPr txBox="1"/>
          <p:nvPr/>
        </p:nvSpPr>
        <p:spPr>
          <a:xfrm>
            <a:off x="2701853" y="476127"/>
            <a:ext cx="678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8: Ethnicity Information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6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69D6A2D9-5061-40A0-ACA0-97EB9881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03" y="2073539"/>
            <a:ext cx="6165165" cy="40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0E4A30-D56D-42F7-9497-ABEA37B8213C}"/>
              </a:ext>
            </a:extLst>
          </p:cNvPr>
          <p:cNvSpPr txBox="1"/>
          <p:nvPr/>
        </p:nvSpPr>
        <p:spPr>
          <a:xfrm>
            <a:off x="2973983" y="370382"/>
            <a:ext cx="609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13E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9: Upload Documents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D0BA-1209-4FC3-86B4-F270BD979C7A}"/>
              </a:ext>
            </a:extLst>
          </p:cNvPr>
          <p:cNvSpPr txBox="1"/>
          <p:nvPr/>
        </p:nvSpPr>
        <p:spPr>
          <a:xfrm>
            <a:off x="3810372" y="1283516"/>
            <a:ext cx="4452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You can </a:t>
            </a:r>
            <a:r>
              <a:rPr lang="en-US" sz="2800" b="1" dirty="0">
                <a:solidFill>
                  <a:srgbClr val="595959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s</a:t>
            </a:r>
            <a:r>
              <a:rPr lang="en-US" sz="2800" b="1" i="0" u="none" strike="noStrike" dirty="0">
                <a:solidFill>
                  <a:srgbClr val="595959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kip this page.</a:t>
            </a:r>
            <a:endParaRPr lang="en-US" sz="2800" b="1" dirty="0">
              <a:highlight>
                <a:srgbClr val="FFFF00"/>
              </a:highlight>
            </a:endParaRP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7A0BCC71-46C2-4CD4-A42C-71C0A773EBAA}"/>
              </a:ext>
            </a:extLst>
          </p:cNvPr>
          <p:cNvSpPr/>
          <p:nvPr/>
        </p:nvSpPr>
        <p:spPr>
          <a:xfrm>
            <a:off x="2055303" y="1476462"/>
            <a:ext cx="7541703" cy="5092118"/>
          </a:xfrm>
          <a:prstGeom prst="mathMultiply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714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Chika Risteen</dc:creator>
  <cp:lastModifiedBy>Chika Risteen</cp:lastModifiedBy>
  <cp:revision>27</cp:revision>
  <dcterms:created xsi:type="dcterms:W3CDTF">2024-02-06T20:15:17Z</dcterms:created>
  <dcterms:modified xsi:type="dcterms:W3CDTF">2024-02-07T18:40:31Z</dcterms:modified>
</cp:coreProperties>
</file>