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9"/>
  </p:notesMasterIdLst>
  <p:sldIdLst>
    <p:sldId id="257" r:id="rId5"/>
    <p:sldId id="258"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612" autoAdjust="0"/>
  </p:normalViewPr>
  <p:slideViewPr>
    <p:cSldViewPr>
      <p:cViewPr>
        <p:scale>
          <a:sx n="200" d="100"/>
          <a:sy n="200" d="100"/>
        </p:scale>
        <p:origin x="660" y="-20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1D2EB8-A883-416C-8D81-38E132C97146}" type="datetimeFigureOut">
              <a:rPr lang="en-US" smtClean="0"/>
              <a:t>8/8/2024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C0C00-AC9C-4FA3-AAD3-2619ED151294}" type="slidenum">
              <a:rPr lang="en-US" smtClean="0"/>
              <a:t>‹#›</a:t>
            </a:fld>
            <a:endParaRPr lang="en-US"/>
          </a:p>
        </p:txBody>
      </p:sp>
    </p:spTree>
    <p:extLst>
      <p:ext uri="{BB962C8B-B14F-4D97-AF65-F5344CB8AC3E}">
        <p14:creationId xmlns:p14="http://schemas.microsoft.com/office/powerpoint/2010/main" val="1805067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B65946-AC60-4941-9F49-77AAA384CF06}"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917837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B65946-AC60-4941-9F49-77AAA384CF06}"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581246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B65946-AC60-4941-9F49-77AAA384CF06}"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21362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B65946-AC60-4941-9F49-77AAA384CF06}"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88232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dirty="0">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1F5776E-9050-401C-B216-4CDEA9FF00F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9077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587118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25793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dirty="0">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1F5776E-9050-401C-B216-4CDEA9FF00F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413530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91267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3339902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724910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27" name="Slide Number Placeholder 26"/>
          <p:cNvSpPr>
            <a:spLocks noGrp="1"/>
          </p:cNvSpPr>
          <p:nvPr>
            <p:ph type="sldNum" sz="quarter" idx="11"/>
          </p:nvPr>
        </p:nvSpPr>
        <p:spPr/>
        <p:txBody>
          <a:bodyPr rtlCol="0"/>
          <a:lstStyle/>
          <a:p>
            <a:fld id="{41F5776E-9050-401C-B216-4CDEA9FF00F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solidFill>
                <a:srgbClr val="438086"/>
              </a:solidFill>
            </a:endParaRPr>
          </a:p>
        </p:txBody>
      </p:sp>
    </p:spTree>
    <p:extLst>
      <p:ext uri="{BB962C8B-B14F-4D97-AF65-F5344CB8AC3E}">
        <p14:creationId xmlns:p14="http://schemas.microsoft.com/office/powerpoint/2010/main" val="3633982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dirty="0">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829887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3" name="Footer Placeholder 2"/>
          <p:cNvSpPr>
            <a:spLocks noGrp="1"/>
          </p:cNvSpPr>
          <p:nvPr>
            <p:ph type="ftr" sz="quarter" idx="11"/>
          </p:nvPr>
        </p:nvSpPr>
        <p:spPr/>
        <p:txBody>
          <a:bodyPr/>
          <a:lstStyle/>
          <a:p>
            <a:endParaRPr lang="en-US" dirty="0">
              <a:solidFill>
                <a:srgbClr val="438086"/>
              </a:solidFill>
            </a:endParaRPr>
          </a:p>
        </p:txBody>
      </p:sp>
      <p:sp>
        <p:nvSpPr>
          <p:cNvPr id="4" name="Slide Number Placeholder 3"/>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4030100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878630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343093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7334150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787512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7333253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dirty="0">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1F5776E-9050-401C-B216-4CDEA9FF00F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500517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40317051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2775698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178991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27" name="Slide Number Placeholder 26"/>
          <p:cNvSpPr>
            <a:spLocks noGrp="1"/>
          </p:cNvSpPr>
          <p:nvPr>
            <p:ph type="sldNum" sz="quarter" idx="11"/>
          </p:nvPr>
        </p:nvSpPr>
        <p:spPr/>
        <p:txBody>
          <a:bodyPr rtlCol="0"/>
          <a:lstStyle/>
          <a:p>
            <a:fld id="{41F5776E-9050-401C-B216-4CDEA9FF00F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solidFill>
                <a:srgbClr val="438086"/>
              </a:solidFill>
            </a:endParaRPr>
          </a:p>
        </p:txBody>
      </p:sp>
    </p:spTree>
    <p:extLst>
      <p:ext uri="{BB962C8B-B14F-4D97-AF65-F5344CB8AC3E}">
        <p14:creationId xmlns:p14="http://schemas.microsoft.com/office/powerpoint/2010/main" val="17132569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dirty="0">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6790792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3" name="Footer Placeholder 2"/>
          <p:cNvSpPr>
            <a:spLocks noGrp="1"/>
          </p:cNvSpPr>
          <p:nvPr>
            <p:ph type="ftr" sz="quarter" idx="11"/>
          </p:nvPr>
        </p:nvSpPr>
        <p:spPr/>
        <p:txBody>
          <a:bodyPr/>
          <a:lstStyle/>
          <a:p>
            <a:endParaRPr lang="en-US" dirty="0">
              <a:solidFill>
                <a:srgbClr val="438086"/>
              </a:solidFill>
            </a:endParaRPr>
          </a:p>
        </p:txBody>
      </p:sp>
      <p:sp>
        <p:nvSpPr>
          <p:cNvPr id="4" name="Slide Number Placeholder 3"/>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24261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3556571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41344738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8198096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9975798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1272324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dirty="0">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1F5776E-9050-401C-B216-4CDEA9FF00F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242532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2451239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5786666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7794669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27" name="Slide Number Placeholder 26"/>
          <p:cNvSpPr>
            <a:spLocks noGrp="1"/>
          </p:cNvSpPr>
          <p:nvPr>
            <p:ph type="sldNum" sz="quarter" idx="11"/>
          </p:nvPr>
        </p:nvSpPr>
        <p:spPr/>
        <p:txBody>
          <a:bodyPr rtlCol="0"/>
          <a:lstStyle/>
          <a:p>
            <a:fld id="{41F5776E-9050-401C-B216-4CDEA9FF00F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solidFill>
                <a:srgbClr val="438086"/>
              </a:solidFill>
            </a:endParaRPr>
          </a:p>
        </p:txBody>
      </p:sp>
    </p:spTree>
    <p:extLst>
      <p:ext uri="{BB962C8B-B14F-4D97-AF65-F5344CB8AC3E}">
        <p14:creationId xmlns:p14="http://schemas.microsoft.com/office/powerpoint/2010/main" val="10074948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dirty="0">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8558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544601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3" name="Footer Placeholder 2"/>
          <p:cNvSpPr>
            <a:spLocks noGrp="1"/>
          </p:cNvSpPr>
          <p:nvPr>
            <p:ph type="ftr" sz="quarter" idx="11"/>
          </p:nvPr>
        </p:nvSpPr>
        <p:spPr/>
        <p:txBody>
          <a:bodyPr/>
          <a:lstStyle/>
          <a:p>
            <a:endParaRPr lang="en-US" dirty="0">
              <a:solidFill>
                <a:srgbClr val="438086"/>
              </a:solidFill>
            </a:endParaRPr>
          </a:p>
        </p:txBody>
      </p:sp>
      <p:sp>
        <p:nvSpPr>
          <p:cNvPr id="4" name="Slide Number Placeholder 3"/>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0268750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7323266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7994721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42355349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339221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27" name="Slide Number Placeholder 26"/>
          <p:cNvSpPr>
            <a:spLocks noGrp="1"/>
          </p:cNvSpPr>
          <p:nvPr>
            <p:ph type="sldNum" sz="quarter" idx="11"/>
          </p:nvPr>
        </p:nvSpPr>
        <p:spPr/>
        <p:txBody>
          <a:bodyPr rtlCol="0"/>
          <a:lstStyle/>
          <a:p>
            <a:fld id="{41F5776E-9050-401C-B216-4CDEA9FF00F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solidFill>
                <a:srgbClr val="438086"/>
              </a:solidFill>
            </a:endParaRPr>
          </a:p>
        </p:txBody>
      </p:sp>
    </p:spTree>
    <p:extLst>
      <p:ext uri="{BB962C8B-B14F-4D97-AF65-F5344CB8AC3E}">
        <p14:creationId xmlns:p14="http://schemas.microsoft.com/office/powerpoint/2010/main" val="1969706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dirty="0">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482983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3" name="Footer Placeholder 2"/>
          <p:cNvSpPr>
            <a:spLocks noGrp="1"/>
          </p:cNvSpPr>
          <p:nvPr>
            <p:ph type="ftr" sz="quarter" idx="11"/>
          </p:nvPr>
        </p:nvSpPr>
        <p:spPr/>
        <p:txBody>
          <a:bodyPr/>
          <a:lstStyle/>
          <a:p>
            <a:endParaRPr lang="en-US" dirty="0">
              <a:solidFill>
                <a:srgbClr val="438086"/>
              </a:solidFill>
            </a:endParaRPr>
          </a:p>
        </p:txBody>
      </p:sp>
      <p:sp>
        <p:nvSpPr>
          <p:cNvPr id="4" name="Slide Number Placeholder 3"/>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97766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558957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72755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629299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9136660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100096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34C4F3-3D02-4E3F-A0F0-87518F4F8A1C}" type="datetimeFigureOut">
              <a:rPr lang="en-US" smtClean="0">
                <a:solidFill>
                  <a:srgbClr val="438086"/>
                </a:solidFill>
              </a:rPr>
              <a:pPr/>
              <a:t>8/8/2024</a:t>
            </a:fld>
            <a:endParaRPr lang="en-US" dirty="0">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3164362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ellevuecollege.edu/polici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bellevuecollege.edu/about-us/departments-office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bellevuecollege.edu/policies/id-2050/"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www.bellevuecollege.edu/legal-information/public-disclosure" TargetMode="External"/><Relationship Id="rId2" Type="http://schemas.openxmlformats.org/officeDocument/2006/relationships/notesSlide" Target="../notesSlides/notesSlide3.xml"/><Relationship Id="rId1" Type="http://schemas.openxmlformats.org/officeDocument/2006/relationships/slideLayout" Target="../slideLayouts/slideLayout24.xml"/><Relationship Id="rId6" Type="http://schemas.openxmlformats.org/officeDocument/2006/relationships/hyperlink" Target="https://www.bellevuecollege.edu/policies/id-1450p/" TargetMode="External"/><Relationship Id="rId5" Type="http://schemas.openxmlformats.org/officeDocument/2006/relationships/hyperlink" Target="https://www.bellevuecollege.edu/policies/id-1450/" TargetMode="External"/><Relationship Id="rId4" Type="http://schemas.openxmlformats.org/officeDocument/2006/relationships/hyperlink" Target="http://www.bellevuecollege.edu/polici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bellevuecollege.edu/policies/" TargetMode="External"/><Relationship Id="rId2" Type="http://schemas.openxmlformats.org/officeDocument/2006/relationships/notesSlide" Target="../notesSlides/notesSlide4.xml"/><Relationship Id="rId1" Type="http://schemas.openxmlformats.org/officeDocument/2006/relationships/slideLayout" Target="../slideLayouts/slideLayout35.xml"/><Relationship Id="rId5" Type="http://schemas.openxmlformats.org/officeDocument/2006/relationships/hyperlink" Target="https://www.bellevuecollege.edu/current-students/enrollment/withdrawal-appeal-process/" TargetMode="External"/><Relationship Id="rId4" Type="http://schemas.openxmlformats.org/officeDocument/2006/relationships/hyperlink" Target="https://www.bellevuecollege.edu/about-us/departments-offi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a:bodyPr>
          <a:lstStyle/>
          <a:p>
            <a:r>
              <a:rPr lang="en-US" sz="3200" dirty="0"/>
              <a:t>Students Rights and Responsibilities</a:t>
            </a:r>
          </a:p>
        </p:txBody>
      </p:sp>
      <p:sp>
        <p:nvSpPr>
          <p:cNvPr id="3" name="Content Placeholder 2"/>
          <p:cNvSpPr>
            <a:spLocks noGrp="1"/>
          </p:cNvSpPr>
          <p:nvPr>
            <p:ph idx="1"/>
          </p:nvPr>
        </p:nvSpPr>
        <p:spPr>
          <a:xfrm>
            <a:off x="457200" y="1295400"/>
            <a:ext cx="8229600" cy="5334000"/>
          </a:xfrm>
        </p:spPr>
        <p:txBody>
          <a:bodyPr>
            <a:normAutofit fontScale="55000" lnSpcReduction="20000"/>
          </a:bodyPr>
          <a:lstStyle/>
          <a:p>
            <a:pPr marL="109728" indent="0">
              <a:buNone/>
            </a:pPr>
            <a:r>
              <a:rPr lang="en-US" sz="2900" dirty="0"/>
              <a:t>Bellevue College policies and procedures provide an institutional perspective on many important issues for college management and governance. They also provide a context for action and thoughtful decision making. Often, specific procedures for implementation are included. This website does not include department-specific policies or procedures. Visit our website to read complete list college policies </a:t>
            </a:r>
            <a:br>
              <a:rPr lang="en-US" sz="2900" dirty="0"/>
            </a:br>
            <a:r>
              <a:rPr lang="en-US" sz="2900" dirty="0">
                <a:hlinkClick r:id="rId3"/>
              </a:rPr>
              <a:t>http://bellevuecollege.edu/policies/</a:t>
            </a:r>
            <a:br>
              <a:rPr lang="en-US" sz="2900" dirty="0"/>
            </a:br>
            <a:br>
              <a:rPr lang="en-US" sz="2900" dirty="0"/>
            </a:br>
            <a:r>
              <a:rPr lang="en-US" sz="2900" dirty="0"/>
              <a:t>This website does not include department-specific policies or procedures. Please </a:t>
            </a:r>
            <a:r>
              <a:rPr lang="en-US" sz="2900" dirty="0">
                <a:hlinkClick r:id="rId4"/>
              </a:rPr>
              <a:t>contact the appropriate department for more information. </a:t>
            </a:r>
            <a:br>
              <a:rPr lang="en-US" sz="2900" dirty="0"/>
            </a:br>
            <a:br>
              <a:rPr lang="en-US" sz="2900" dirty="0"/>
            </a:br>
            <a:r>
              <a:rPr lang="en-US" sz="2900" b="1" dirty="0"/>
              <a:t>Adherence to College Policies &amp; Procedures </a:t>
            </a:r>
            <a:br>
              <a:rPr lang="en-US" sz="2900" dirty="0"/>
            </a:br>
            <a:br>
              <a:rPr lang="en-US" sz="2900" dirty="0"/>
            </a:br>
            <a:r>
              <a:rPr lang="en-US" sz="2900" dirty="0"/>
              <a:t>Bellevue College expects its students to be aware of and follow college rules and regulations as published in the catalog, quarterly schedule, college website, student handbook and other official publications. Students will be held accountable for following all procedures for which they have a responsibility. These include but are not limited to: registration-related activities, deadlines, payments and refunds, grading, student code.</a:t>
            </a:r>
            <a:br>
              <a:rPr lang="en-US" sz="2900" dirty="0"/>
            </a:br>
            <a:br>
              <a:rPr lang="en-US" sz="2900" dirty="0"/>
            </a:br>
            <a:br>
              <a:rPr lang="en-US" sz="2900" dirty="0"/>
            </a:br>
            <a:r>
              <a:rPr lang="en-US" sz="2900" b="1" dirty="0"/>
              <a:t>Note: </a:t>
            </a:r>
            <a:r>
              <a:rPr lang="en-US" sz="2900" dirty="0"/>
              <a:t>Policy and procedure changes are approved by President’s Staff and the college board of trustees.  Every effort is made to publish the most current revision of policies and procedures, but there are occasions when they may change prior to publication on this site.  Please contact Administrative Services for more information regarding the publication and governance of college policies and procedures</a:t>
            </a:r>
            <a:r>
              <a:rPr lang="en-US" dirty="0"/>
              <a:t>.  </a:t>
            </a:r>
          </a:p>
        </p:txBody>
      </p:sp>
    </p:spTree>
    <p:extLst>
      <p:ext uri="{BB962C8B-B14F-4D97-AF65-F5344CB8AC3E}">
        <p14:creationId xmlns:p14="http://schemas.microsoft.com/office/powerpoint/2010/main" val="1602643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04800"/>
          </a:xfrm>
        </p:spPr>
        <p:txBody>
          <a:bodyPr>
            <a:noAutofit/>
          </a:bodyPr>
          <a:lstStyle/>
          <a:p>
            <a:r>
              <a:rPr lang="en-US" sz="2000" dirty="0"/>
              <a:t>Student Code of Conduct</a:t>
            </a:r>
          </a:p>
        </p:txBody>
      </p:sp>
      <p:sp>
        <p:nvSpPr>
          <p:cNvPr id="3" name="Content Placeholder 2"/>
          <p:cNvSpPr>
            <a:spLocks noGrp="1"/>
          </p:cNvSpPr>
          <p:nvPr>
            <p:ph idx="1"/>
          </p:nvPr>
        </p:nvSpPr>
        <p:spPr>
          <a:xfrm>
            <a:off x="76200" y="762000"/>
            <a:ext cx="8991600" cy="6019800"/>
          </a:xfrm>
        </p:spPr>
        <p:txBody>
          <a:bodyPr>
            <a:noAutofit/>
          </a:bodyPr>
          <a:lstStyle/>
          <a:p>
            <a:pPr marL="109728" indent="0">
              <a:buNone/>
            </a:pPr>
            <a:endParaRPr lang="en-US" sz="1050" dirty="0"/>
          </a:p>
          <a:p>
            <a:pPr marL="109728" indent="0">
              <a:buNone/>
            </a:pPr>
            <a:r>
              <a:rPr lang="en-US" sz="1050" dirty="0"/>
              <a:t>The student is in the unique position of being a member of the college community and the community at large. Admission to the college carries with it the expectation that students:</a:t>
            </a:r>
          </a:p>
          <a:p>
            <a:pPr marL="109728" indent="0">
              <a:buNone/>
            </a:pPr>
            <a:r>
              <a:rPr lang="en-US" sz="1050" dirty="0"/>
              <a:t>•will respect and abide by the laws of the community, state, and nation;</a:t>
            </a:r>
          </a:p>
          <a:p>
            <a:pPr marL="109728" indent="0">
              <a:buNone/>
            </a:pPr>
            <a:r>
              <a:rPr lang="en-US" sz="1050" dirty="0"/>
              <a:t>•will adhere to college rules and regulations which assure the orderly conduct of college affairs;</a:t>
            </a:r>
          </a:p>
          <a:p>
            <a:pPr marL="109728" indent="0">
              <a:buNone/>
            </a:pPr>
            <a:r>
              <a:rPr lang="en-US" sz="1050" dirty="0"/>
              <a:t>•will maintain high standards of integrity and honesty;</a:t>
            </a:r>
          </a:p>
          <a:p>
            <a:pPr marL="109728" indent="0">
              <a:buNone/>
            </a:pPr>
            <a:r>
              <a:rPr lang="en-US" sz="1050" dirty="0"/>
              <a:t>•will respect the rights, privileges, and property of other members of the college community; and</a:t>
            </a:r>
          </a:p>
          <a:p>
            <a:pPr marL="109728" indent="0">
              <a:buNone/>
            </a:pPr>
            <a:r>
              <a:rPr lang="en-US" sz="1050" dirty="0"/>
              <a:t>•will not interfere with legitimate college affairs.</a:t>
            </a:r>
          </a:p>
          <a:p>
            <a:pPr marL="109728" indent="0">
              <a:buNone/>
            </a:pPr>
            <a:endParaRPr lang="en-US" sz="1050" dirty="0"/>
          </a:p>
          <a:p>
            <a:pPr marL="109728" indent="0">
              <a:buNone/>
            </a:pPr>
            <a:r>
              <a:rPr lang="en-US" sz="1050" dirty="0"/>
              <a:t>Bellevue College may apply sanctions or take other appropriate action only when student conduct interferes with the college’s:</a:t>
            </a:r>
          </a:p>
          <a:p>
            <a:pPr marL="109728" indent="0">
              <a:buNone/>
            </a:pPr>
            <a:r>
              <a:rPr lang="en-US" sz="1050" dirty="0"/>
              <a:t>•primary educational responsibility of ensuring the opportunity of all members of the college community to attain their educational objectives;</a:t>
            </a:r>
          </a:p>
          <a:p>
            <a:pPr marL="109728" indent="0">
              <a:buNone/>
            </a:pPr>
            <a:r>
              <a:rPr lang="en-US" sz="1050" dirty="0"/>
              <a:t>•subsidiary responsibilities of protecting property, keeping records, providing services, and sponsoring non-classroom activities such as lectures, concerts, athletic events, and social functions.</a:t>
            </a:r>
          </a:p>
          <a:p>
            <a:endParaRPr lang="en-US" sz="1050" dirty="0"/>
          </a:p>
          <a:p>
            <a:pPr marL="109728" indent="0">
              <a:buNone/>
            </a:pPr>
            <a:r>
              <a:rPr lang="en-US" sz="1050" dirty="0"/>
              <a:t>An atmosphere of learning and self-development is created by appropriate conditions in the college community. The rights, freedoms, and responsibilities in this document are critical ingredients toward the free, creative, and spirited educational environment to which the students, faculty, and staff of Bellevue College are committed.</a:t>
            </a:r>
          </a:p>
          <a:p>
            <a:pPr marL="109728" indent="0">
              <a:buNone/>
            </a:pPr>
            <a:endParaRPr lang="en-US" sz="1050" dirty="0"/>
          </a:p>
          <a:p>
            <a:r>
              <a:rPr lang="en-US" sz="1050" b="1" dirty="0"/>
              <a:t>Jurisdiction</a:t>
            </a:r>
          </a:p>
          <a:p>
            <a:r>
              <a:rPr lang="en-US" sz="1050" dirty="0"/>
              <a:t>All rules herein adopted concerning student conduct and discipline shall apply to every student whenever said student is participating in a distance education class or event, or is attending a class, or is present in any college facility, or whenever said student is engaged in or present at any college-related activity whether occurring on or off college facilities. </a:t>
            </a:r>
          </a:p>
          <a:p>
            <a:r>
              <a:rPr lang="en-US" sz="1050" dirty="0"/>
              <a:t>Faculty members, other college employees, and members of the public who breach or aid or abet another in the breach of any provision of this chapter shall be subject to:</a:t>
            </a:r>
          </a:p>
          <a:p>
            <a:r>
              <a:rPr lang="en-US" sz="1050" dirty="0"/>
              <a:t>possible prosecution under the state criminal law;</a:t>
            </a:r>
          </a:p>
          <a:p>
            <a:r>
              <a:rPr lang="en-US" sz="1050" dirty="0"/>
              <a:t>any other civil or criminal liability for which remedies are available to the public; or</a:t>
            </a:r>
          </a:p>
          <a:p>
            <a:r>
              <a:rPr lang="en-US" sz="1050" dirty="0"/>
              <a:t>appropriate disciplinary action pursuant to the state of Washington Higher Education Personnel Board or the college’s policies and regulations.</a:t>
            </a:r>
          </a:p>
          <a:p>
            <a:r>
              <a:rPr lang="en-US" sz="1050" dirty="0"/>
              <a:t>The college may carry out any disciplinary proceedings prior to, simultaneously, or following civil or criminal proceedings in a court of law.</a:t>
            </a:r>
          </a:p>
          <a:p>
            <a:pPr marL="109728" indent="0">
              <a:buNone/>
            </a:pPr>
            <a:endParaRPr lang="en-US" sz="1050" dirty="0"/>
          </a:p>
          <a:p>
            <a:pPr marL="109728" indent="0">
              <a:buNone/>
            </a:pPr>
            <a:r>
              <a:rPr lang="en-US" sz="1050" dirty="0"/>
              <a:t>Complete information can be found at: </a:t>
            </a:r>
          </a:p>
          <a:p>
            <a:pPr marL="109728" indent="0">
              <a:buNone/>
            </a:pPr>
            <a:r>
              <a:rPr lang="en-US" sz="800" dirty="0">
                <a:hlinkClick r:id="rId3"/>
              </a:rPr>
              <a:t>2050 Student Conduct Code (WAC 132H-126) :: Policies and Procedures (bellevuecollege.edu)</a:t>
            </a:r>
            <a:endParaRPr lang="en-US" sz="1050" dirty="0"/>
          </a:p>
          <a:p>
            <a:pPr marL="109728" indent="0">
              <a:buNone/>
            </a:pPr>
            <a:endParaRPr lang="en-US" sz="1050" dirty="0"/>
          </a:p>
          <a:p>
            <a:endParaRPr lang="en-US" sz="1050" dirty="0"/>
          </a:p>
          <a:p>
            <a:endParaRPr lang="en-US" sz="1050" dirty="0"/>
          </a:p>
        </p:txBody>
      </p:sp>
    </p:spTree>
    <p:extLst>
      <p:ext uri="{BB962C8B-B14F-4D97-AF65-F5344CB8AC3E}">
        <p14:creationId xmlns:p14="http://schemas.microsoft.com/office/powerpoint/2010/main" val="360863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10600" cy="5964936"/>
          </a:xfrm>
        </p:spPr>
        <p:txBody>
          <a:bodyPr>
            <a:normAutofit fontScale="77500" lnSpcReduction="20000"/>
          </a:bodyPr>
          <a:lstStyle/>
          <a:p>
            <a:pPr marL="109728" indent="0">
              <a:buNone/>
            </a:pPr>
            <a:r>
              <a:rPr lang="en-US" sz="1800" b="1" dirty="0"/>
              <a:t>STUDENTS RIGHT-TO-KNOW ACT </a:t>
            </a:r>
          </a:p>
          <a:p>
            <a:pPr marL="109728" indent="0">
              <a:buNone/>
            </a:pPr>
            <a:endParaRPr lang="en-US" sz="1600" b="1" dirty="0"/>
          </a:p>
          <a:p>
            <a:pPr marL="109728" indent="0">
              <a:buNone/>
            </a:pPr>
            <a:r>
              <a:rPr lang="en-US" sz="1500" dirty="0"/>
              <a:t>The Student Right-to-Know Act requires that institutions receiving Title IV funding disclose specific information about the college. Information about Bellevue College and its campus is available for review for our students, which also includes the bachelor degree students, on BC’s website at </a:t>
            </a:r>
            <a:r>
              <a:rPr lang="en-US" sz="1500" dirty="0">
                <a:hlinkClick r:id="rId3"/>
              </a:rPr>
              <a:t>www.bellevuecollege.edu/legal-information/public-disclosure</a:t>
            </a:r>
            <a:r>
              <a:rPr lang="en-US" sz="1500" dirty="0"/>
              <a:t>. </a:t>
            </a:r>
          </a:p>
          <a:p>
            <a:pPr marL="109728" indent="0">
              <a:buNone/>
            </a:pPr>
            <a:endParaRPr lang="en-US" sz="1500" dirty="0"/>
          </a:p>
          <a:p>
            <a:pPr marL="109728" indent="0">
              <a:buNone/>
            </a:pPr>
            <a:r>
              <a:rPr lang="en-US" sz="1600" dirty="0"/>
              <a:t>Complaint Policy/Grievance Procedures </a:t>
            </a:r>
            <a:r>
              <a:rPr lang="en-US" sz="1600" dirty="0">
                <a:hlinkClick r:id="rId4"/>
              </a:rPr>
              <a:t>http://www.bellevuecollege.edu/policies/</a:t>
            </a:r>
            <a:r>
              <a:rPr lang="en-US" sz="1600" dirty="0"/>
              <a:t> </a:t>
            </a:r>
          </a:p>
          <a:p>
            <a:pPr marL="109728" indent="0">
              <a:buNone/>
            </a:pPr>
            <a:br>
              <a:rPr lang="en-US" sz="1600" dirty="0"/>
            </a:br>
            <a:r>
              <a:rPr lang="en-US" sz="1600" dirty="0"/>
              <a:t>It is the policy of Bellevue College to provide clear and accurate information, provide accessible services, and offer excellent educational programs and quality service. Students have both the right to receive clear information and fair application of college grading policies, standards, rules, and requirements as well as the responsibility to comply with them in their relationships with faculty and staff members. The purpose of this policy and procedures is to provide a systematic way in which to express and resolve misunderstandings, complaints or grievances about dissatisfaction with college personnel, services, processes or facilities, discrimination or academic issues. </a:t>
            </a:r>
          </a:p>
          <a:p>
            <a:pPr marL="109728" indent="0">
              <a:buNone/>
            </a:pPr>
            <a:br>
              <a:rPr lang="en-US" sz="1600" dirty="0"/>
            </a:br>
            <a:r>
              <a:rPr lang="en-US" sz="1600" dirty="0"/>
              <a:t>Bellevue College does not discriminate on the basis of race or ethnicity; creed; color; national origin; sex; marital status; sexual orientation; age; religion; genetic information; the presence of any sensory, mental, or physical disability; or veteran status in educational programs and activities which it operates. Bellevue College is prohibited from discriminating in such a manner by college policy and by state and federal law. All college personnel and persons, vendors, and organizations with whom the college does business are required to comply with applicable federal and state statutes and regulations designed to promote affirmative action and equal opportunity.  </a:t>
            </a:r>
            <a:br>
              <a:rPr lang="en-US" sz="1600" dirty="0"/>
            </a:br>
            <a:br>
              <a:rPr lang="en-US" sz="1600" dirty="0"/>
            </a:br>
            <a:r>
              <a:rPr lang="en-US" sz="1600" dirty="0"/>
              <a:t>Bellevue College employees are responsible for ensuring that their conduct does not discriminate against anyone; they are expected to treat people conducting business at Bellevue College with respect and may expect the same consideration, in return. </a:t>
            </a:r>
            <a:br>
              <a:rPr lang="en-US" sz="1600" dirty="0"/>
            </a:br>
            <a:br>
              <a:rPr lang="en-US" sz="1600" dirty="0"/>
            </a:br>
            <a:r>
              <a:rPr lang="en-US" sz="1600" dirty="0"/>
              <a:t>The college recognizes that disputes may sometimes arise and encourages the parties involved to resolve the conflict informally whenever possible. If resolution cannot be reached, a formal process provides an impartial and equitable way to resolve those conflicts. </a:t>
            </a:r>
          </a:p>
          <a:p>
            <a:pPr marL="109728" indent="0">
              <a:buNone/>
            </a:pPr>
            <a:br>
              <a:rPr lang="en-US" sz="1600" dirty="0"/>
            </a:br>
            <a:r>
              <a:rPr lang="en-US" sz="1600" dirty="0"/>
              <a:t>General Complaint Resolution Procedures can be viewed under </a:t>
            </a:r>
            <a:r>
              <a:rPr lang="en-US" sz="1600" dirty="0">
                <a:hlinkClick r:id="rId5"/>
              </a:rPr>
              <a:t>Policy 1450 General Complaint Resolution</a:t>
            </a:r>
            <a:endParaRPr lang="en-US" sz="1600" dirty="0"/>
          </a:p>
          <a:p>
            <a:pPr marL="109728" indent="0">
              <a:buNone/>
            </a:pPr>
            <a:r>
              <a:rPr lang="en-US" sz="1600" dirty="0"/>
              <a:t>Student Academic Dispute Resolution Procedure can be viewed under </a:t>
            </a:r>
            <a:r>
              <a:rPr lang="en-US" sz="1600" dirty="0">
                <a:hlinkClick r:id="rId6"/>
              </a:rPr>
              <a:t>1450P General Complaint Resolution (Procedures)</a:t>
            </a:r>
            <a:endParaRPr lang="en-US" sz="1600" dirty="0"/>
          </a:p>
          <a:p>
            <a:pPr marL="109728" indent="0">
              <a:buNone/>
            </a:pPr>
            <a:endParaRPr lang="en-US" sz="1500" dirty="0"/>
          </a:p>
          <a:p>
            <a:pPr marL="109728" indent="0">
              <a:buNone/>
            </a:pPr>
            <a:endParaRPr lang="en-US" dirty="0"/>
          </a:p>
        </p:txBody>
      </p:sp>
    </p:spTree>
    <p:extLst>
      <p:ext uri="{BB962C8B-B14F-4D97-AF65-F5344CB8AC3E}">
        <p14:creationId xmlns:p14="http://schemas.microsoft.com/office/powerpoint/2010/main" val="2765204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normAutofit/>
          </a:bodyPr>
          <a:lstStyle/>
          <a:p>
            <a:pPr marL="109728" indent="0">
              <a:buNone/>
            </a:pPr>
            <a:r>
              <a:rPr lang="en-US" sz="1600" b="1" dirty="0"/>
              <a:t>Classroom Behavioral Standards</a:t>
            </a:r>
          </a:p>
          <a:p>
            <a:pPr marL="109728" indent="0">
              <a:buNone/>
            </a:pPr>
            <a:endParaRPr lang="en-US" sz="1400" b="1" dirty="0"/>
          </a:p>
          <a:p>
            <a:pPr marL="109728" indent="0">
              <a:buNone/>
            </a:pPr>
            <a:r>
              <a:rPr lang="en-US" sz="1400" dirty="0"/>
              <a:t>A common, campus-wide minimum standard regarding student cheating, stealing, and plagiarizing provides enough autonomy for instructors and programs to set their own standards. It is the instructor’s responsibility to clearly articulate to the students what is considered appropriate and inappropriate behavior in the classroom and what action will be taken in the case of inappropriate classroom behavior. It is recommended that this be done through the course syllabus.</a:t>
            </a:r>
            <a:br>
              <a:rPr lang="en-US" sz="1400" dirty="0"/>
            </a:br>
            <a:br>
              <a:rPr lang="en-US" sz="1400" dirty="0"/>
            </a:br>
            <a:r>
              <a:rPr lang="en-US" sz="1400" dirty="0"/>
              <a:t>Visit our website to read complete list college policies </a:t>
            </a:r>
            <a:r>
              <a:rPr lang="en-US" sz="1400" dirty="0">
                <a:hlinkClick r:id="rId3"/>
              </a:rPr>
              <a:t>http://bellevuecollege.edu/policies/</a:t>
            </a:r>
            <a:r>
              <a:rPr lang="en-US" sz="1400" dirty="0"/>
              <a:t>.</a:t>
            </a:r>
            <a:br>
              <a:rPr lang="en-US" sz="1400" dirty="0"/>
            </a:br>
            <a:br>
              <a:rPr lang="en-US" sz="1400" dirty="0"/>
            </a:br>
            <a:r>
              <a:rPr lang="en-US" sz="1400" dirty="0"/>
              <a:t>This website does not include department-specific policies or procedures. </a:t>
            </a:r>
            <a:br>
              <a:rPr lang="en-US" sz="1400" dirty="0"/>
            </a:br>
            <a:r>
              <a:rPr lang="en-US" sz="1400" dirty="0"/>
              <a:t>Please contact the </a:t>
            </a:r>
            <a:r>
              <a:rPr lang="en-US" sz="1400" dirty="0">
                <a:hlinkClick r:id="rId4"/>
              </a:rPr>
              <a:t>appropriate department for more information</a:t>
            </a:r>
            <a:r>
              <a:rPr lang="en-US" sz="1400" dirty="0"/>
              <a:t>. </a:t>
            </a:r>
          </a:p>
          <a:p>
            <a:endParaRPr lang="en-US" sz="1400" dirty="0"/>
          </a:p>
          <a:p>
            <a:pPr marL="109728" indent="0">
              <a:buNone/>
            </a:pPr>
            <a:r>
              <a:rPr lang="en-US" sz="1400" b="1" dirty="0"/>
              <a:t>Appeal Process</a:t>
            </a:r>
          </a:p>
          <a:p>
            <a:pPr marL="109728" indent="0">
              <a:buNone/>
            </a:pPr>
            <a:r>
              <a:rPr lang="en-US" sz="1400" dirty="0"/>
              <a:t>  </a:t>
            </a:r>
          </a:p>
          <a:p>
            <a:pPr marL="109728" indent="0">
              <a:buNone/>
            </a:pPr>
            <a:r>
              <a:rPr lang="en-US" sz="1400" dirty="0"/>
              <a:t>Exceptions to the refund policy may be made only in the event of illness, death of an immediate family member or when there is evidence of institutional error. For all other administrative policies, it may be possible to make an exception, depending on the circumstances and the particular policy for which an exception is being requested.  Appeals requesting re-instatement to the Running Start program due to academic dismissal form the program must be done through their office staff. Other appeals </a:t>
            </a:r>
            <a:r>
              <a:rPr lang="en-US" sz="1400" dirty="0">
                <a:hlinkClick r:id="rId5"/>
              </a:rPr>
              <a:t>must be completed online</a:t>
            </a:r>
            <a:r>
              <a:rPr lang="en-US" sz="1400" dirty="0"/>
              <a:t>.</a:t>
            </a:r>
          </a:p>
          <a:p>
            <a:pPr marL="109728" indent="0">
              <a:buNone/>
            </a:pPr>
            <a:endParaRPr lang="en-US" sz="1400" dirty="0"/>
          </a:p>
        </p:txBody>
      </p:sp>
    </p:spTree>
    <p:extLst>
      <p:ext uri="{BB962C8B-B14F-4D97-AF65-F5344CB8AC3E}">
        <p14:creationId xmlns:p14="http://schemas.microsoft.com/office/powerpoint/2010/main" val="3245907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2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3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1297</Words>
  <Application>Microsoft Office PowerPoint</Application>
  <PresentationFormat>On-screen Show (4:3)</PresentationFormat>
  <Paragraphs>48</Paragraphs>
  <Slides>4</Slides>
  <Notes>4</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4</vt:i4>
      </vt:variant>
    </vt:vector>
  </HeadingPairs>
  <TitlesOfParts>
    <vt:vector size="12" baseType="lpstr">
      <vt:lpstr>Calibri</vt:lpstr>
      <vt:lpstr>Georgia</vt:lpstr>
      <vt:lpstr>Trebuchet MS</vt:lpstr>
      <vt:lpstr>Wingdings 2</vt:lpstr>
      <vt:lpstr>Urban</vt:lpstr>
      <vt:lpstr>1_Urban</vt:lpstr>
      <vt:lpstr>2_Urban</vt:lpstr>
      <vt:lpstr>3_Urban</vt:lpstr>
      <vt:lpstr>Students Rights and Responsibilities</vt:lpstr>
      <vt:lpstr>Student Code of Conduct</vt:lpstr>
      <vt:lpstr>PowerPoint Presentation</vt:lpstr>
      <vt:lpstr>PowerPoint Presentation</vt:lpstr>
    </vt:vector>
  </TitlesOfParts>
  <Company>Bellevue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Rights and Responsibilities</dc:title>
  <dc:creator>Administrator</dc:creator>
  <cp:lastModifiedBy>Natalie Revollas</cp:lastModifiedBy>
  <cp:revision>17</cp:revision>
  <dcterms:created xsi:type="dcterms:W3CDTF">2013-12-04T23:11:45Z</dcterms:created>
  <dcterms:modified xsi:type="dcterms:W3CDTF">2024-08-08T17:33:09Z</dcterms:modified>
</cp:coreProperties>
</file>