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2" r:id="rId11"/>
    <p:sldId id="268" r:id="rId12"/>
    <p:sldId id="270" r:id="rId13"/>
    <p:sldId id="274" r:id="rId14"/>
    <p:sldId id="273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E1324A9-A9E0-418D-A46A-F748EFE03C16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7FDB0A-18EB-4C75-9F59-8E5C40064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228600"/>
            <a:ext cx="9144000" cy="6627813"/>
            <a:chOff x="0" y="144"/>
            <a:chExt cx="5760" cy="4175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63"/>
              <a:ext cx="57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92" y="144"/>
              <a:ext cx="144" cy="41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2064"/>
              <a:ext cx="2928" cy="14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371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EF3608-4884-419E-848F-F4D797AA0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4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2EFB-1223-4989-A2C7-41A11F527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6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4526-66F1-4557-9AA6-5548BBF8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5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D534-6630-41E3-AE30-D827F8CC4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9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781D-4496-4E83-AC80-2F016833A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60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041B-D69E-4E79-B6B0-741A676A4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9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B79B-EC7B-4FEA-B682-3218EFAE5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10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1847-BB62-4C69-9F7F-6FCFA3A07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6571-39DA-4BF0-9601-8202E9948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12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7ED1-AF0C-4D98-BD0A-B5371C701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A497-8522-494E-B8CB-2AC263C3E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0" y="228600"/>
            <a:ext cx="9144000" cy="6627813"/>
            <a:chOff x="0" y="144"/>
            <a:chExt cx="5760" cy="4175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43"/>
              <a:ext cx="57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92" y="144"/>
              <a:ext cx="144" cy="41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3744"/>
              <a:ext cx="2928" cy="14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8F8F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8F8F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8F8F8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14CD26-A436-4405-84A5-94794B8AD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8800" b="1" smtClean="0"/>
              <a:t>Free Money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and how to find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College Financial Aid Websites</a:t>
            </a:r>
          </a:p>
        </p:txBody>
      </p:sp>
      <p:pic>
        <p:nvPicPr>
          <p:cNvPr id="1331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71600"/>
            <a:ext cx="7543800" cy="393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Two:  </a:t>
            </a:r>
            <a:r>
              <a:rPr lang="en-US" altLang="en-US" b="1" smtClean="0"/>
              <a:t>Apply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Start now!!!</a:t>
            </a:r>
          </a:p>
          <a:p>
            <a:pPr eaLnBrk="1" hangingPunct="1"/>
            <a:r>
              <a:rPr lang="en-US" altLang="en-US" smtClean="0"/>
              <a:t>Write a sample personal statement</a:t>
            </a:r>
          </a:p>
          <a:p>
            <a:pPr eaLnBrk="1" hangingPunct="1"/>
            <a:r>
              <a:rPr lang="en-US" altLang="en-US" smtClean="0"/>
              <a:t>Make lists of school activities, community service, awards, work experience, projects, and goals</a:t>
            </a:r>
          </a:p>
          <a:p>
            <a:pPr eaLnBrk="1" hangingPunct="1"/>
            <a:r>
              <a:rPr lang="en-US" altLang="en-US" smtClean="0"/>
              <a:t>Get recommendation letters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Personal Statements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Describe:</a:t>
            </a:r>
          </a:p>
          <a:p>
            <a:pPr eaLnBrk="1" hangingPunct="1"/>
            <a:r>
              <a:rPr lang="en-US" altLang="en-US" smtClean="0"/>
              <a:t>who you are – your interests, values, goals</a:t>
            </a:r>
          </a:p>
          <a:p>
            <a:pPr eaLnBrk="1" hangingPunct="1"/>
            <a:r>
              <a:rPr lang="en-US" altLang="en-US" smtClean="0"/>
              <a:t>key experiences that have impacted you </a:t>
            </a:r>
          </a:p>
          <a:p>
            <a:pPr eaLnBrk="1" hangingPunct="1"/>
            <a:r>
              <a:rPr lang="en-US" altLang="en-US" smtClean="0"/>
              <a:t>what you have done, activities – show, not tell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Activity List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76388"/>
          <a:ext cx="8001000" cy="478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</a:rPr>
                        <a:t>Name </a:t>
                      </a:r>
                      <a:r>
                        <a:rPr lang="en-US" sz="1400" b="1" dirty="0">
                          <a:latin typeface="+mj-lt"/>
                          <a:ea typeface="Calibri"/>
                        </a:rPr>
                        <a:t>and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</a:rPr>
                        <a:t>Description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Calibri"/>
                        </a:rPr>
                        <a:t>Top 3 tasks performed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Calibri"/>
                        </a:rPr>
                        <a:t>Top 3 demonstrated character qualities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</a:rPr>
                        <a:t>Impact, results, positions held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8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Bellevue College Peer-to-Peer</a:t>
                      </a: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 Mentor</a:t>
                      </a:r>
                      <a:endParaRPr lang="en-US" sz="12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latin typeface="+mj-lt"/>
                          <a:ea typeface="Calibri"/>
                        </a:rPr>
                        <a:t>Mentored new </a:t>
                      </a: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college students</a:t>
                      </a:r>
                      <a:endParaRPr lang="en-US" sz="1200" b="1" dirty="0">
                        <a:latin typeface="+mj-lt"/>
                        <a:ea typeface="Calibri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latin typeface="+mj-lt"/>
                          <a:ea typeface="Calibri"/>
                        </a:rPr>
                        <a:t>Served as a role model and volunteer for </a:t>
                      </a: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campus events</a:t>
                      </a:r>
                      <a:endParaRPr lang="en-US" sz="12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latin typeface="+mj-lt"/>
                          <a:ea typeface="Calibri"/>
                        </a:rPr>
                        <a:t>Responsibility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latin typeface="+mj-lt"/>
                          <a:ea typeface="Calibri"/>
                        </a:rPr>
                        <a:t>Commitment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latin typeface="+mj-lt"/>
                          <a:ea typeface="Calibri"/>
                        </a:rPr>
                        <a:t>Leadership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Mentored</a:t>
                      </a: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 6 students each quarter who completed  school, 4 of them became Peer Mentors the following quarter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9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Camp Thunderbird Outdoor Education</a:t>
                      </a: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 Program for Middle School Students</a:t>
                      </a:r>
                      <a:endParaRPr lang="en-US" sz="12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Supervise</a:t>
                      </a: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d middle school students during weeklong camp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Planned and implemented activities for participants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Ensured a safe and inclusive environment for campers</a:t>
                      </a:r>
                      <a:endParaRPr lang="en-US" sz="12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Confidence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Responsibility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Leadership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Camp Leader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latin typeface="+mj-lt"/>
                          <a:ea typeface="Calibri"/>
                        </a:rPr>
                        <a:t>Campers</a:t>
                      </a: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 evaluations showed a high level of satisfaction with program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baseline="0" dirty="0" smtClean="0">
                          <a:latin typeface="+mj-lt"/>
                          <a:ea typeface="Calibri"/>
                        </a:rPr>
                        <a:t>100% of campers participated in planned activities</a:t>
                      </a:r>
                      <a:endParaRPr lang="en-US" sz="1200" b="1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Letters of Recommendation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3810000"/>
          </a:xfrm>
        </p:spPr>
        <p:txBody>
          <a:bodyPr/>
          <a:lstStyle/>
          <a:p>
            <a:pPr eaLnBrk="1" hangingPunct="1"/>
            <a:r>
              <a:rPr lang="en-US" altLang="en-US" smtClean="0"/>
              <a:t>Cultivate </a:t>
            </a:r>
          </a:p>
          <a:p>
            <a:pPr eaLnBrk="1" hangingPunct="1"/>
            <a:r>
              <a:rPr lang="en-US" altLang="en-US" smtClean="0"/>
              <a:t>Ask early</a:t>
            </a:r>
          </a:p>
          <a:p>
            <a:pPr eaLnBrk="1" hangingPunct="1"/>
            <a:r>
              <a:rPr lang="en-US" altLang="en-US" smtClean="0"/>
              <a:t>Get 2-3</a:t>
            </a:r>
          </a:p>
          <a:p>
            <a:pPr eaLnBrk="1" hangingPunct="1"/>
            <a:r>
              <a:rPr lang="en-US" altLang="en-US" smtClean="0"/>
              <a:t>Give very specific information</a:t>
            </a:r>
          </a:p>
          <a:p>
            <a:pPr eaLnBrk="1" hangingPunct="1"/>
            <a:r>
              <a:rPr lang="en-US" altLang="en-US" smtClean="0"/>
              <a:t>Thank the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Perfect Application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114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Follows ALL directions</a:t>
            </a:r>
          </a:p>
          <a:p>
            <a:pPr eaLnBrk="1" hangingPunct="1"/>
            <a:r>
              <a:rPr lang="en-US" altLang="en-US" smtClean="0"/>
              <a:t>Looks professional</a:t>
            </a:r>
          </a:p>
          <a:p>
            <a:pPr eaLnBrk="1" hangingPunct="1"/>
            <a:r>
              <a:rPr lang="en-US" altLang="en-US" smtClean="0"/>
              <a:t>Has no typos, no mistakes</a:t>
            </a:r>
          </a:p>
          <a:p>
            <a:pPr eaLnBrk="1" hangingPunct="1"/>
            <a:r>
              <a:rPr lang="en-US" altLang="en-US" smtClean="0"/>
              <a:t>Includes a “thank you” cover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Applying for Scholarships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b="1" smtClean="0"/>
              <a:t>Do you want the free money?</a:t>
            </a:r>
          </a:p>
          <a:p>
            <a:pPr algn="ctr" eaLnBrk="1" hangingPunct="1">
              <a:buFontTx/>
              <a:buNone/>
            </a:pPr>
            <a:r>
              <a:rPr lang="en-US" altLang="en-US" sz="5400" b="1" smtClean="0"/>
              <a:t>It’s all up to you.</a:t>
            </a:r>
          </a:p>
          <a:p>
            <a:pPr algn="ctr" eaLnBrk="1" hangingPunct="1">
              <a:buFontTx/>
              <a:buNone/>
            </a:pPr>
            <a:r>
              <a:rPr lang="en-US" altLang="en-US" sz="5400" b="1" smtClean="0"/>
              <a:t>Just Do It!</a:t>
            </a:r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Common Reasons Students Don’t Apply for Scholarships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My grades aren’t high enough</a:t>
            </a:r>
          </a:p>
          <a:p>
            <a:pPr eaLnBrk="1" hangingPunct="1"/>
            <a:r>
              <a:rPr lang="en-US" altLang="en-US" smtClean="0"/>
              <a:t>My family makes too much money</a:t>
            </a:r>
          </a:p>
          <a:p>
            <a:pPr eaLnBrk="1" hangingPunct="1"/>
            <a:r>
              <a:rPr lang="en-US" altLang="en-US" smtClean="0"/>
              <a:t>Only athletes get scholarships</a:t>
            </a:r>
          </a:p>
          <a:p>
            <a:pPr eaLnBrk="1" hangingPunct="1"/>
            <a:r>
              <a:rPr lang="en-US" altLang="en-US" smtClean="0"/>
              <a:t>It takes too much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all kinds of scholarships!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Academic, athletic, need based, cultural, clubs, majors, interests, talents, volunteer work, etc.</a:t>
            </a:r>
          </a:p>
          <a:p>
            <a:pPr eaLnBrk="1" hangingPunct="1"/>
            <a:r>
              <a:rPr lang="en-US" altLang="en-US" smtClean="0"/>
              <a:t>Best duck calling skills, students who are left handed, etc.</a:t>
            </a:r>
          </a:p>
          <a:p>
            <a:pPr eaLnBrk="1" hangingPunct="1"/>
            <a:r>
              <a:rPr lang="en-US" altLang="en-US" smtClean="0"/>
              <a:t>You just need to find them!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Two Steps to Get Scholarships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6705600" cy="2971800"/>
          </a:xfrm>
        </p:spPr>
        <p:txBody>
          <a:bodyPr/>
          <a:lstStyle/>
          <a:p>
            <a:pPr marL="914400" lvl="1" indent="-514350" eaLnBrk="1" hangingPunct="1">
              <a:buFontTx/>
              <a:buAutoNum type="arabicPeriod"/>
            </a:pPr>
            <a:r>
              <a:rPr lang="en-US" altLang="en-US" sz="5400" smtClean="0"/>
              <a:t>  Search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5400" smtClean="0"/>
              <a:t>  Apply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One:  </a:t>
            </a:r>
            <a:r>
              <a:rPr lang="en-US" altLang="en-US" b="1" smtClean="0"/>
              <a:t>Search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Your College – the best resource!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981200"/>
            <a:ext cx="66008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Parents and the Community</a:t>
            </a:r>
          </a:p>
        </p:txBody>
      </p:sp>
      <p:pic>
        <p:nvPicPr>
          <p:cNvPr id="9219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71600"/>
            <a:ext cx="65436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www.thewashboard.org</a:t>
            </a:r>
          </a:p>
        </p:txBody>
      </p:sp>
      <p:pic>
        <p:nvPicPr>
          <p:cNvPr id="1024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6951663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www.collegeboard.com</a:t>
            </a:r>
          </a:p>
        </p:txBody>
      </p:sp>
      <p:pic>
        <p:nvPicPr>
          <p:cNvPr id="11267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5827713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www.fastweb.com</a:t>
            </a:r>
          </a:p>
        </p:txBody>
      </p:sp>
      <p:pic>
        <p:nvPicPr>
          <p:cNvPr id="1229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7772400" cy="331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find free money for college">
  <a:themeElements>
    <a:clrScheme name="Office Theme 1">
      <a:dk1>
        <a:srgbClr val="666633"/>
      </a:dk1>
      <a:lt1>
        <a:srgbClr val="EAEAEA"/>
      </a:lt1>
      <a:dk2>
        <a:srgbClr val="789CB6"/>
      </a:dk2>
      <a:lt2>
        <a:srgbClr val="CCECFF"/>
      </a:lt2>
      <a:accent1>
        <a:srgbClr val="CC9900"/>
      </a:accent1>
      <a:accent2>
        <a:srgbClr val="336699"/>
      </a:accent2>
      <a:accent3>
        <a:srgbClr val="BECBD7"/>
      </a:accent3>
      <a:accent4>
        <a:srgbClr val="C8C8C8"/>
      </a:accent4>
      <a:accent5>
        <a:srgbClr val="E2CAAA"/>
      </a:accent5>
      <a:accent6>
        <a:srgbClr val="2D5C8A"/>
      </a:accent6>
      <a:hlink>
        <a:srgbClr val="7181C3"/>
      </a:hlink>
      <a:folHlink>
        <a:srgbClr val="86868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66633"/>
        </a:dk1>
        <a:lt1>
          <a:srgbClr val="EAEAEA"/>
        </a:lt1>
        <a:dk2>
          <a:srgbClr val="789CB6"/>
        </a:dk2>
        <a:lt2>
          <a:srgbClr val="CCECFF"/>
        </a:lt2>
        <a:accent1>
          <a:srgbClr val="CC9900"/>
        </a:accent1>
        <a:accent2>
          <a:srgbClr val="336699"/>
        </a:accent2>
        <a:accent3>
          <a:srgbClr val="BECBD7"/>
        </a:accent3>
        <a:accent4>
          <a:srgbClr val="C8C8C8"/>
        </a:accent4>
        <a:accent5>
          <a:srgbClr val="E2CAAA"/>
        </a:accent5>
        <a:accent6>
          <a:srgbClr val="2D5C8A"/>
        </a:accent6>
        <a:hlink>
          <a:srgbClr val="7181C3"/>
        </a:hlink>
        <a:folHlink>
          <a:srgbClr val="86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EC"/>
        </a:lt1>
        <a:dk2>
          <a:srgbClr val="969696"/>
        </a:dk2>
        <a:lt2>
          <a:srgbClr val="FFFFEC"/>
        </a:lt2>
        <a:accent1>
          <a:srgbClr val="669900"/>
        </a:accent1>
        <a:accent2>
          <a:srgbClr val="CC6600"/>
        </a:accent2>
        <a:accent3>
          <a:srgbClr val="FFFFF4"/>
        </a:accent3>
        <a:accent4>
          <a:srgbClr val="000000"/>
        </a:accent4>
        <a:accent5>
          <a:srgbClr val="B8CAAA"/>
        </a:accent5>
        <a:accent6>
          <a:srgbClr val="B95C00"/>
        </a:accent6>
        <a:hlink>
          <a:srgbClr val="CBB55B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9393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66633"/>
        </a:dk1>
        <a:lt1>
          <a:srgbClr val="FFFFCC"/>
        </a:lt1>
        <a:dk2>
          <a:srgbClr val="B89C76"/>
        </a:dk2>
        <a:lt2>
          <a:srgbClr val="FFCC00"/>
        </a:lt2>
        <a:accent1>
          <a:srgbClr val="FF9933"/>
        </a:accent1>
        <a:accent2>
          <a:srgbClr val="669900"/>
        </a:accent2>
        <a:accent3>
          <a:srgbClr val="D8CBBD"/>
        </a:accent3>
        <a:accent4>
          <a:srgbClr val="DADAAE"/>
        </a:accent4>
        <a:accent5>
          <a:srgbClr val="FFCAAD"/>
        </a:accent5>
        <a:accent6>
          <a:srgbClr val="5C8A00"/>
        </a:accent6>
        <a:hlink>
          <a:srgbClr val="666633"/>
        </a:hlink>
        <a:folHlink>
          <a:srgbClr val="86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6633"/>
        </a:dk1>
        <a:lt1>
          <a:srgbClr val="FFFFCC"/>
        </a:lt1>
        <a:dk2>
          <a:srgbClr val="A5B975"/>
        </a:dk2>
        <a:lt2>
          <a:srgbClr val="FFCC00"/>
        </a:lt2>
        <a:accent1>
          <a:srgbClr val="FF9933"/>
        </a:accent1>
        <a:accent2>
          <a:srgbClr val="CC6600"/>
        </a:accent2>
        <a:accent3>
          <a:srgbClr val="CFD9BD"/>
        </a:accent3>
        <a:accent4>
          <a:srgbClr val="DADAAE"/>
        </a:accent4>
        <a:accent5>
          <a:srgbClr val="FFCAAD"/>
        </a:accent5>
        <a:accent6>
          <a:srgbClr val="B95C00"/>
        </a:accent6>
        <a:hlink>
          <a:srgbClr val="CBB55B"/>
        </a:hlink>
        <a:folHlink>
          <a:srgbClr val="B6D0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93939"/>
        </a:dk1>
        <a:lt1>
          <a:srgbClr val="FFFFEC"/>
        </a:lt1>
        <a:dk2>
          <a:srgbClr val="969696"/>
        </a:dk2>
        <a:lt2>
          <a:srgbClr val="737558"/>
        </a:lt2>
        <a:accent1>
          <a:srgbClr val="FF9933"/>
        </a:accent1>
        <a:accent2>
          <a:srgbClr val="CC6600"/>
        </a:accent2>
        <a:accent3>
          <a:srgbClr val="FFFFF4"/>
        </a:accent3>
        <a:accent4>
          <a:srgbClr val="2F2F2F"/>
        </a:accent4>
        <a:accent5>
          <a:srgbClr val="FFCAAD"/>
        </a:accent5>
        <a:accent6>
          <a:srgbClr val="B95C00"/>
        </a:accent6>
        <a:hlink>
          <a:srgbClr val="CBB55B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 to find free money for college</Template>
  <TotalTime>506</TotalTime>
  <Words>347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Symbol</vt:lpstr>
      <vt:lpstr>how to find free money for college</vt:lpstr>
      <vt:lpstr>Free Money</vt:lpstr>
      <vt:lpstr>Common Reasons Students Don’t Apply for Scholarships</vt:lpstr>
      <vt:lpstr>There are all kinds of scholarships!</vt:lpstr>
      <vt:lpstr>Two Steps to Get Scholarships</vt:lpstr>
      <vt:lpstr>Step One:  Search</vt:lpstr>
      <vt:lpstr>Parents and the Community</vt:lpstr>
      <vt:lpstr>www.thewashboard.org</vt:lpstr>
      <vt:lpstr>www.collegeboard.com</vt:lpstr>
      <vt:lpstr>www.fastweb.com</vt:lpstr>
      <vt:lpstr>College Financial Aid Websites</vt:lpstr>
      <vt:lpstr>Step Two:  Apply</vt:lpstr>
      <vt:lpstr>Personal Statements</vt:lpstr>
      <vt:lpstr>Activity List</vt:lpstr>
      <vt:lpstr>Letters of Recommendation</vt:lpstr>
      <vt:lpstr>The Perfect Application</vt:lpstr>
      <vt:lpstr>Applying for Scholarships</vt:lpstr>
    </vt:vector>
  </TitlesOfParts>
  <Company>Bellevue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Money</dc:title>
  <dc:creator>bbrodsky</dc:creator>
  <cp:lastModifiedBy>Barbara Brodsky</cp:lastModifiedBy>
  <cp:revision>29</cp:revision>
  <cp:lastPrinted>1601-01-01T00:00:00Z</cp:lastPrinted>
  <dcterms:created xsi:type="dcterms:W3CDTF">2011-03-27T19:58:25Z</dcterms:created>
  <dcterms:modified xsi:type="dcterms:W3CDTF">2020-02-17T23:38:39Z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TC010690101033</vt:lpwstr>
  </property>
</Properties>
</file>